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3" r:id="rId4"/>
  </p:sldMasterIdLst>
  <p:notesMasterIdLst>
    <p:notesMasterId r:id="rId37"/>
  </p:notesMasterIdLst>
  <p:sldIdLst>
    <p:sldId id="256" r:id="rId5"/>
    <p:sldId id="282" r:id="rId6"/>
    <p:sldId id="281" r:id="rId7"/>
    <p:sldId id="257" r:id="rId8"/>
    <p:sldId id="258" r:id="rId9"/>
    <p:sldId id="260" r:id="rId10"/>
    <p:sldId id="274" r:id="rId11"/>
    <p:sldId id="262" r:id="rId12"/>
    <p:sldId id="304" r:id="rId13"/>
    <p:sldId id="261" r:id="rId14"/>
    <p:sldId id="275" r:id="rId15"/>
    <p:sldId id="269" r:id="rId16"/>
    <p:sldId id="263" r:id="rId17"/>
    <p:sldId id="300" r:id="rId18"/>
    <p:sldId id="279" r:id="rId19"/>
    <p:sldId id="276" r:id="rId20"/>
    <p:sldId id="259" r:id="rId21"/>
    <p:sldId id="280" r:id="rId22"/>
    <p:sldId id="290" r:id="rId23"/>
    <p:sldId id="292" r:id="rId24"/>
    <p:sldId id="293" r:id="rId25"/>
    <p:sldId id="294" r:id="rId26"/>
    <p:sldId id="295" r:id="rId27"/>
    <p:sldId id="278" r:id="rId28"/>
    <p:sldId id="298" r:id="rId29"/>
    <p:sldId id="299" r:id="rId30"/>
    <p:sldId id="270" r:id="rId31"/>
    <p:sldId id="302" r:id="rId32"/>
    <p:sldId id="271" r:id="rId33"/>
    <p:sldId id="267" r:id="rId34"/>
    <p:sldId id="283" r:id="rId35"/>
    <p:sldId id="284" r:id="rId36"/>
  </p:sldIdLst>
  <p:sldSz cx="18288000" cy="10287000"/>
  <p:notesSz cx="7004050" cy="9290050"/>
  <p:embeddedFontLst>
    <p:embeddedFont>
      <p:font typeface="Alatsi" panose="020B0604020202020204" charset="0"/>
      <p:regular r:id="rId38"/>
    </p:embeddedFont>
    <p:embeddedFont>
      <p:font typeface="Courier Prime"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5A3BDA-CC66-46FE-AEFE-6C9A7BD6D20D}" v="1" dt="2025-05-26T18:23:11.943"/>
    <p1510:client id="{FF02811E-FAAB-40BA-AD7B-C563B15EA3DD}" v="3993" dt="2025-05-25T23:34:04.9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5" d="100"/>
          <a:sy n="65" d="100"/>
        </p:scale>
        <p:origin x="106" y="3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5.fntdata"/><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font" Target="fonts/font4.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45BDD6D4-5E31-4B27-9C89-E9C4B59E8DF4}">
      <dgm:prSet phldrT="[Text]">
        <dgm:style>
          <a:lnRef idx="2">
            <a:schemeClr val="dk1">
              <a:shade val="15000"/>
            </a:schemeClr>
          </a:lnRef>
          <a:fillRef idx="1">
            <a:schemeClr val="dk1"/>
          </a:fillRef>
          <a:effectRef idx="0">
            <a:schemeClr val="dk1"/>
          </a:effectRef>
          <a:fontRef idx="minor">
            <a:schemeClr val="lt1"/>
          </a:fontRef>
        </dgm:style>
      </dgm:prSet>
      <dgm:spPr/>
      <dgm:t>
        <a:bodyPr/>
        <a:lstStyle/>
        <a:p>
          <a:r>
            <a:rPr lang="en-CA" b="1"/>
            <a:t>AI Appraisal</a:t>
          </a:r>
        </a:p>
      </dgm:t>
    </dgm:pt>
    <dgm:pt modelId="{4B3CB514-778B-4F16-8C90-2118EADCF8D6}" type="parTrans" cxnId="{0EF9EF1A-3CD1-4C22-A51F-4545D779D4A1}">
      <dgm:prSet/>
      <dgm:spPr/>
      <dgm:t>
        <a:bodyPr/>
        <a:lstStyle/>
        <a:p>
          <a:endParaRPr lang="en-CA"/>
        </a:p>
      </dgm:t>
    </dgm:pt>
    <dgm:pt modelId="{5C9D413D-72AF-4591-993A-150C5788D710}" type="sibTrans" cxnId="{0EF9EF1A-3CD1-4C22-A51F-4545D779D4A1}">
      <dgm:prSet/>
      <dgm:spPr/>
      <dgm:t>
        <a:bodyPr/>
        <a:lstStyle/>
        <a:p>
          <a:endParaRPr lang="en-CA"/>
        </a:p>
      </dgm:t>
    </dgm:pt>
    <dgm:pt modelId="{6DEE52A0-3616-4A4F-86C5-1295B4983461}">
      <dgm:prSet phldrT="[Text]">
        <dgm:style>
          <a:lnRef idx="2">
            <a:schemeClr val="dk1">
              <a:shade val="15000"/>
            </a:schemeClr>
          </a:lnRef>
          <a:fillRef idx="1">
            <a:schemeClr val="dk1"/>
          </a:fillRef>
          <a:effectRef idx="0">
            <a:schemeClr val="dk1"/>
          </a:effectRef>
          <a:fontRef idx="minor">
            <a:schemeClr val="lt1"/>
          </a:fontRef>
        </dgm:style>
      </dgm:prSet>
      <dgm:spPr/>
      <dgm:t>
        <a:bodyPr/>
        <a:lstStyle/>
        <a:p>
          <a:r>
            <a:rPr lang="en-CA" b="1"/>
            <a:t>AI as Assistant</a:t>
          </a:r>
        </a:p>
      </dgm:t>
    </dgm:pt>
    <dgm:pt modelId="{9A2EBA90-BB70-4A26-9207-A65E268BB878}" type="parTrans" cxnId="{43B557A9-5443-4591-B4DC-4AD7508215B7}">
      <dgm:prSet/>
      <dgm:spPr/>
      <dgm:t>
        <a:bodyPr/>
        <a:lstStyle/>
        <a:p>
          <a:endParaRPr lang="en-CA"/>
        </a:p>
      </dgm:t>
    </dgm:pt>
    <dgm:pt modelId="{CB0CBB27-58DA-4C65-897E-719A670B2D6D}" type="sibTrans" cxnId="{43B557A9-5443-4591-B4DC-4AD7508215B7}">
      <dgm:prSet/>
      <dgm:spPr/>
      <dgm:t>
        <a:bodyPr/>
        <a:lstStyle/>
        <a:p>
          <a:endParaRPr lang="en-CA"/>
        </a:p>
      </dgm:t>
    </dgm:pt>
    <dgm:pt modelId="{164C5877-004E-49CE-A0C4-9BF0F0CEBBCB}">
      <dgm:prSet phldrT="[Text]">
        <dgm:style>
          <a:lnRef idx="2">
            <a:schemeClr val="dk1"/>
          </a:lnRef>
          <a:fillRef idx="1">
            <a:schemeClr val="lt1"/>
          </a:fillRef>
          <a:effectRef idx="0">
            <a:schemeClr val="dk1"/>
          </a:effectRef>
          <a:fontRef idx="minor">
            <a:schemeClr val="dk1"/>
          </a:fontRef>
        </dgm:style>
      </dgm:prSet>
      <dgm:spPr/>
      <dgm:t>
        <a:bodyPr/>
        <a:lstStyle/>
        <a:p>
          <a:r>
            <a:rPr lang="en-CA"/>
            <a:t>Compare to authoritative source</a:t>
          </a:r>
        </a:p>
      </dgm:t>
    </dgm:pt>
    <dgm:pt modelId="{565551A9-F95C-4886-AA53-64AF8E8C6EA3}" type="parTrans" cxnId="{BFC71823-C96F-4CD5-A9CE-ECA11054C3CF}">
      <dgm:prSet/>
      <dgm:spPr/>
      <dgm:t>
        <a:bodyPr/>
        <a:lstStyle/>
        <a:p>
          <a:endParaRPr lang="en-CA"/>
        </a:p>
      </dgm:t>
    </dgm:pt>
    <dgm:pt modelId="{976E2E6B-0871-44A8-A126-5F4E2EB0C39F}" type="sibTrans" cxnId="{BFC71823-C96F-4CD5-A9CE-ECA11054C3CF}">
      <dgm:prSet/>
      <dgm:spPr/>
      <dgm:t>
        <a:bodyPr/>
        <a:lstStyle/>
        <a:p>
          <a:endParaRPr lang="en-CA"/>
        </a:p>
      </dgm:t>
    </dgm:pt>
    <dgm:pt modelId="{99E4825C-43C9-4211-84CB-E7A0CA125FEB}">
      <dgm:prSet phldrT="[Text]">
        <dgm:style>
          <a:lnRef idx="2">
            <a:schemeClr val="dk1"/>
          </a:lnRef>
          <a:fillRef idx="1">
            <a:schemeClr val="lt1"/>
          </a:fillRef>
          <a:effectRef idx="0">
            <a:schemeClr val="dk1"/>
          </a:effectRef>
          <a:fontRef idx="minor">
            <a:schemeClr val="dk1"/>
          </a:fontRef>
        </dgm:style>
      </dgm:prSet>
      <dgm:spPr/>
      <dgm:t>
        <a:bodyPr/>
        <a:lstStyle/>
        <a:p>
          <a:r>
            <a:rPr lang="en-CA"/>
            <a:t>Compare to other tools</a:t>
          </a:r>
        </a:p>
      </dgm:t>
    </dgm:pt>
    <dgm:pt modelId="{65417434-5138-45FE-AB41-D0BFA8DF9AF7}" type="parTrans" cxnId="{D776E026-5917-4AEF-8A90-1B26CC8769F6}">
      <dgm:prSet/>
      <dgm:spPr/>
      <dgm:t>
        <a:bodyPr/>
        <a:lstStyle/>
        <a:p>
          <a:endParaRPr lang="en-CA"/>
        </a:p>
      </dgm:t>
    </dgm:pt>
    <dgm:pt modelId="{2FC1FA09-4787-4719-97D2-183EC9FDBDE6}" type="sibTrans" cxnId="{D776E026-5917-4AEF-8A90-1B26CC8769F6}">
      <dgm:prSet/>
      <dgm:spPr/>
      <dgm:t>
        <a:bodyPr/>
        <a:lstStyle/>
        <a:p>
          <a:endParaRPr lang="en-CA"/>
        </a:p>
      </dgm:t>
    </dgm:pt>
    <dgm:pt modelId="{B7BF53C5-5579-4708-A367-67B0E8FADE8C}">
      <dgm:prSet phldrT="[Text]">
        <dgm:style>
          <a:lnRef idx="2">
            <a:schemeClr val="dk1"/>
          </a:lnRef>
          <a:fillRef idx="1">
            <a:schemeClr val="lt1"/>
          </a:fillRef>
          <a:effectRef idx="0">
            <a:schemeClr val="dk1"/>
          </a:effectRef>
          <a:fontRef idx="minor">
            <a:schemeClr val="dk1"/>
          </a:fontRef>
        </dgm:style>
      </dgm:prSet>
      <dgm:spPr/>
      <dgm:t>
        <a:bodyPr/>
        <a:lstStyle/>
        <a:p>
          <a:r>
            <a:rPr lang="en-CA"/>
            <a:t>Compare to own knowledge</a:t>
          </a:r>
        </a:p>
      </dgm:t>
    </dgm:pt>
    <dgm:pt modelId="{37F015FD-4A55-4DBD-8E94-8E69C3906221}" type="parTrans" cxnId="{94DEF492-C49D-4420-91C2-16AB5C84725C}">
      <dgm:prSet/>
      <dgm:spPr/>
      <dgm:t>
        <a:bodyPr/>
        <a:lstStyle/>
        <a:p>
          <a:endParaRPr lang="en-CA"/>
        </a:p>
      </dgm:t>
    </dgm:pt>
    <dgm:pt modelId="{BCF96649-B07B-416D-9724-AA766D46C10A}" type="sibTrans" cxnId="{94DEF492-C49D-4420-91C2-16AB5C84725C}">
      <dgm:prSet/>
      <dgm:spPr/>
      <dgm:t>
        <a:bodyPr/>
        <a:lstStyle/>
        <a:p>
          <a:endParaRPr lang="en-CA"/>
        </a:p>
      </dgm:t>
    </dgm:pt>
    <dgm:pt modelId="{56B6960E-4119-43C2-B719-2B46D53A63EF}">
      <dgm:prSet phldrT="[Text]">
        <dgm:style>
          <a:lnRef idx="2">
            <a:schemeClr val="dk1"/>
          </a:lnRef>
          <a:fillRef idx="1">
            <a:schemeClr val="lt1"/>
          </a:fillRef>
          <a:effectRef idx="0">
            <a:schemeClr val="dk1"/>
          </a:effectRef>
          <a:fontRef idx="minor">
            <a:schemeClr val="dk1"/>
          </a:fontRef>
        </dgm:style>
      </dgm:prSet>
      <dgm:spPr/>
      <dgm:t>
        <a:bodyPr/>
        <a:lstStyle/>
        <a:p>
          <a:r>
            <a:rPr lang="en-CA"/>
            <a:t>Paid version</a:t>
          </a:r>
        </a:p>
      </dgm:t>
    </dgm:pt>
    <dgm:pt modelId="{4B9998AF-D3A8-4BA3-B828-FB1FD76A9E67}" type="parTrans" cxnId="{CA7EB749-B475-4778-B4F1-68C3763B81D5}">
      <dgm:prSet/>
      <dgm:spPr/>
      <dgm:t>
        <a:bodyPr/>
        <a:lstStyle/>
        <a:p>
          <a:endParaRPr lang="en-CA"/>
        </a:p>
      </dgm:t>
    </dgm:pt>
    <dgm:pt modelId="{7C0403EF-865F-44C8-BCFD-9AA2F39BFEC8}" type="sibTrans" cxnId="{CA7EB749-B475-4778-B4F1-68C3763B81D5}">
      <dgm:prSet/>
      <dgm:spPr/>
      <dgm:t>
        <a:bodyPr/>
        <a:lstStyle/>
        <a:p>
          <a:endParaRPr lang="en-CA"/>
        </a:p>
      </dgm:t>
    </dgm:pt>
    <dgm:pt modelId="{060CF61D-7C03-4DCB-AC0F-BC45514C69A9}">
      <dgm:prSet phldrT="[Text]">
        <dgm:style>
          <a:lnRef idx="2">
            <a:schemeClr val="dk1"/>
          </a:lnRef>
          <a:fillRef idx="1">
            <a:schemeClr val="lt1"/>
          </a:fillRef>
          <a:effectRef idx="0">
            <a:schemeClr val="dk1"/>
          </a:effectRef>
          <a:fontRef idx="minor">
            <a:schemeClr val="dk1"/>
          </a:fontRef>
        </dgm:style>
      </dgm:prSet>
      <dgm:spPr/>
      <dgm:t>
        <a:bodyPr/>
        <a:lstStyle/>
        <a:p>
          <a:r>
            <a:rPr lang="en-CA"/>
            <a:t>Accuracy</a:t>
          </a:r>
        </a:p>
      </dgm:t>
    </dgm:pt>
    <dgm:pt modelId="{E19AAEF0-15B5-49BA-B7FA-143A236AE691}" type="parTrans" cxnId="{659D9D17-12BA-48CB-8626-6F1D4F5EE81B}">
      <dgm:prSet/>
      <dgm:spPr/>
      <dgm:t>
        <a:bodyPr/>
        <a:lstStyle/>
        <a:p>
          <a:endParaRPr lang="en-CA"/>
        </a:p>
      </dgm:t>
    </dgm:pt>
    <dgm:pt modelId="{CD46D363-AF00-4675-9177-BD86F8DB5267}" type="sibTrans" cxnId="{659D9D17-12BA-48CB-8626-6F1D4F5EE81B}">
      <dgm:prSet/>
      <dgm:spPr/>
      <dgm:t>
        <a:bodyPr/>
        <a:lstStyle/>
        <a:p>
          <a:endParaRPr lang="en-CA"/>
        </a:p>
      </dgm:t>
    </dgm:pt>
    <dgm:pt modelId="{9DDDB392-AA0A-4EA0-95E0-9BD71E7E823A}">
      <dgm:prSet phldrT="[Text]">
        <dgm:style>
          <a:lnRef idx="2">
            <a:schemeClr val="dk1"/>
          </a:lnRef>
          <a:fillRef idx="1">
            <a:schemeClr val="lt1"/>
          </a:fillRef>
          <a:effectRef idx="0">
            <a:schemeClr val="dk1"/>
          </a:effectRef>
          <a:fontRef idx="minor">
            <a:schemeClr val="dk1"/>
          </a:fontRef>
        </dgm:style>
      </dgm:prSet>
      <dgm:spPr/>
      <dgm:t>
        <a:bodyPr/>
        <a:lstStyle/>
        <a:p>
          <a:r>
            <a:rPr lang="en-CA"/>
            <a:t>Brainstorming</a:t>
          </a:r>
        </a:p>
      </dgm:t>
    </dgm:pt>
    <dgm:pt modelId="{5E8AD9D1-BCB7-4DEE-BBE8-300DFDE6ABE0}" type="parTrans" cxnId="{76D439B5-416B-47FF-83CD-64662F072172}">
      <dgm:prSet/>
      <dgm:spPr/>
      <dgm:t>
        <a:bodyPr/>
        <a:lstStyle/>
        <a:p>
          <a:endParaRPr lang="en-CA"/>
        </a:p>
      </dgm:t>
    </dgm:pt>
    <dgm:pt modelId="{29A1B428-E272-48C8-B2BF-791524E1F6BF}" type="sibTrans" cxnId="{76D439B5-416B-47FF-83CD-64662F072172}">
      <dgm:prSet/>
      <dgm:spPr/>
      <dgm:t>
        <a:bodyPr/>
        <a:lstStyle/>
        <a:p>
          <a:endParaRPr lang="en-CA"/>
        </a:p>
      </dgm:t>
    </dgm:pt>
    <dgm:pt modelId="{807EE247-73D5-4E9E-91D8-C92B4FAA06F8}">
      <dgm:prSet phldrT="[Text]">
        <dgm:style>
          <a:lnRef idx="2">
            <a:schemeClr val="dk1"/>
          </a:lnRef>
          <a:fillRef idx="1">
            <a:schemeClr val="lt1"/>
          </a:fillRef>
          <a:effectRef idx="0">
            <a:schemeClr val="dk1"/>
          </a:effectRef>
          <a:fontRef idx="minor">
            <a:schemeClr val="dk1"/>
          </a:fontRef>
        </dgm:style>
      </dgm:prSet>
      <dgm:spPr/>
      <dgm:t>
        <a:bodyPr/>
        <a:lstStyle/>
        <a:p>
          <a:r>
            <a:rPr lang="en-CA"/>
            <a:t>Coding</a:t>
          </a:r>
        </a:p>
      </dgm:t>
    </dgm:pt>
    <dgm:pt modelId="{721EC67F-13A6-4478-B62D-181838DB2992}" type="parTrans" cxnId="{4F7F700D-2861-4701-A1D9-0FC19F4AA50B}">
      <dgm:prSet/>
      <dgm:spPr/>
      <dgm:t>
        <a:bodyPr/>
        <a:lstStyle/>
        <a:p>
          <a:endParaRPr lang="en-CA"/>
        </a:p>
      </dgm:t>
    </dgm:pt>
    <dgm:pt modelId="{F5425EDB-2E70-4523-9909-F44ACF215079}" type="sibTrans" cxnId="{4F7F700D-2861-4701-A1D9-0FC19F4AA50B}">
      <dgm:prSet/>
      <dgm:spPr/>
      <dgm:t>
        <a:bodyPr/>
        <a:lstStyle/>
        <a:p>
          <a:endParaRPr lang="en-CA"/>
        </a:p>
      </dgm:t>
    </dgm:pt>
    <dgm:pt modelId="{C04E861E-3E50-4F11-870C-8FF7024719BE}">
      <dgm:prSet phldrT="[Text]">
        <dgm:style>
          <a:lnRef idx="2">
            <a:schemeClr val="dk1"/>
          </a:lnRef>
          <a:fillRef idx="1">
            <a:schemeClr val="lt1"/>
          </a:fillRef>
          <a:effectRef idx="0">
            <a:schemeClr val="dk1"/>
          </a:effectRef>
          <a:fontRef idx="minor">
            <a:schemeClr val="dk1"/>
          </a:fontRef>
        </dgm:style>
      </dgm:prSet>
      <dgm:spPr/>
      <dgm:t>
        <a:bodyPr/>
        <a:lstStyle/>
        <a:p>
          <a:r>
            <a:rPr lang="en-CA"/>
            <a:t>Efficiency and productivity</a:t>
          </a:r>
        </a:p>
      </dgm:t>
    </dgm:pt>
    <dgm:pt modelId="{6CC6BE1F-C0D6-49D6-8179-7669C03DDD6D}" type="parTrans" cxnId="{0F5A2FF6-2271-4FF3-AB1B-94DC93D77162}">
      <dgm:prSet/>
      <dgm:spPr/>
      <dgm:t>
        <a:bodyPr/>
        <a:lstStyle/>
        <a:p>
          <a:endParaRPr lang="en-CA"/>
        </a:p>
      </dgm:t>
    </dgm:pt>
    <dgm:pt modelId="{A5B2D63F-F5F1-454D-B2EB-22CD4CB80D7D}" type="sibTrans" cxnId="{0F5A2FF6-2271-4FF3-AB1B-94DC93D77162}">
      <dgm:prSet/>
      <dgm:spPr/>
      <dgm:t>
        <a:bodyPr/>
        <a:lstStyle/>
        <a:p>
          <a:endParaRPr lang="en-CA"/>
        </a:p>
      </dgm:t>
    </dgm:pt>
    <dgm:pt modelId="{8E38E8AE-01F1-4213-A065-1ED38CD3B92F}">
      <dgm:prSet phldrT="[Text]">
        <dgm:style>
          <a:lnRef idx="2">
            <a:schemeClr val="dk1"/>
          </a:lnRef>
          <a:fillRef idx="1">
            <a:schemeClr val="lt1"/>
          </a:fillRef>
          <a:effectRef idx="0">
            <a:schemeClr val="dk1"/>
          </a:effectRef>
          <a:fontRef idx="minor">
            <a:schemeClr val="dk1"/>
          </a:fontRef>
        </dgm:style>
      </dgm:prSet>
      <dgm:spPr/>
      <dgm:t>
        <a:bodyPr/>
        <a:lstStyle/>
        <a:p>
          <a:r>
            <a:rPr lang="en-CA"/>
            <a:t>Revise</a:t>
          </a:r>
        </a:p>
      </dgm:t>
    </dgm:pt>
    <dgm:pt modelId="{C8F2FE8D-D461-4499-9653-6BC5FE94A3D6}" type="parTrans" cxnId="{510C48D8-4D9A-4E25-AE45-9646B31D7F5D}">
      <dgm:prSet/>
      <dgm:spPr/>
      <dgm:t>
        <a:bodyPr/>
        <a:lstStyle/>
        <a:p>
          <a:endParaRPr lang="en-CA"/>
        </a:p>
      </dgm:t>
    </dgm:pt>
    <dgm:pt modelId="{A6C735FD-0C7B-471E-981F-73EA1623E64E}" type="sibTrans" cxnId="{510C48D8-4D9A-4E25-AE45-9646B31D7F5D}">
      <dgm:prSet/>
      <dgm:spPr/>
      <dgm:t>
        <a:bodyPr/>
        <a:lstStyle/>
        <a:p>
          <a:endParaRPr lang="en-CA"/>
        </a:p>
      </dgm:t>
    </dgm:pt>
    <dgm:pt modelId="{8DA98D08-69FC-4CEB-A4A0-CE67E8B73BDD}">
      <dgm:prSet phldrT="[Text]">
        <dgm:style>
          <a:lnRef idx="2">
            <a:schemeClr val="dk1">
              <a:shade val="15000"/>
            </a:schemeClr>
          </a:lnRef>
          <a:fillRef idx="1">
            <a:schemeClr val="dk1"/>
          </a:fillRef>
          <a:effectRef idx="0">
            <a:schemeClr val="dk1"/>
          </a:effectRef>
          <a:fontRef idx="minor">
            <a:schemeClr val="lt1"/>
          </a:fontRef>
        </dgm:style>
      </dgm:prSet>
      <dgm:spPr/>
      <dgm:t>
        <a:bodyPr/>
        <a:lstStyle/>
        <a:p>
          <a:r>
            <a:rPr lang="en-CA" b="1"/>
            <a:t>AI as Practice Gap</a:t>
          </a:r>
        </a:p>
      </dgm:t>
    </dgm:pt>
    <dgm:pt modelId="{D48E1C09-4DAB-4B65-9132-BE1A8A5977F5}" type="parTrans" cxnId="{88A0FDFA-39D5-416F-8CA9-670A0F8763A4}">
      <dgm:prSet/>
      <dgm:spPr/>
      <dgm:t>
        <a:bodyPr/>
        <a:lstStyle/>
        <a:p>
          <a:endParaRPr lang="en-CA"/>
        </a:p>
      </dgm:t>
    </dgm:pt>
    <dgm:pt modelId="{54710934-68BB-4AC2-9A3B-C8BE5AFAD081}" type="sibTrans" cxnId="{88A0FDFA-39D5-416F-8CA9-670A0F8763A4}">
      <dgm:prSet/>
      <dgm:spPr/>
      <dgm:t>
        <a:bodyPr/>
        <a:lstStyle/>
        <a:p>
          <a:endParaRPr lang="en-CA"/>
        </a:p>
      </dgm:t>
    </dgm:pt>
    <dgm:pt modelId="{AF924EBC-2544-4177-A3A1-E79EA459749D}">
      <dgm:prSet phldrT="[Text]">
        <dgm:style>
          <a:lnRef idx="2">
            <a:schemeClr val="dk1"/>
          </a:lnRef>
          <a:fillRef idx="1">
            <a:schemeClr val="lt1"/>
          </a:fillRef>
          <a:effectRef idx="0">
            <a:schemeClr val="dk1"/>
          </a:effectRef>
          <a:fontRef idx="minor">
            <a:schemeClr val="dk1"/>
          </a:fontRef>
        </dgm:style>
      </dgm:prSet>
      <dgm:spPr/>
      <dgm:t>
        <a:bodyPr/>
        <a:lstStyle/>
        <a:p>
          <a:r>
            <a:rPr lang="en-CA"/>
            <a:t>Fear</a:t>
          </a:r>
        </a:p>
      </dgm:t>
    </dgm:pt>
    <dgm:pt modelId="{C59AF67A-D0FE-4D47-B8CC-241063BD17EC}" type="parTrans" cxnId="{BE3663D8-3AA3-40F3-AA64-D2FC544D7068}">
      <dgm:prSet/>
      <dgm:spPr/>
      <dgm:t>
        <a:bodyPr/>
        <a:lstStyle/>
        <a:p>
          <a:endParaRPr lang="en-CA"/>
        </a:p>
      </dgm:t>
    </dgm:pt>
    <dgm:pt modelId="{E0EEEF04-EF3C-4B6B-812A-4276A582FAC2}" type="sibTrans" cxnId="{BE3663D8-3AA3-40F3-AA64-D2FC544D7068}">
      <dgm:prSet/>
      <dgm:spPr/>
      <dgm:t>
        <a:bodyPr/>
        <a:lstStyle/>
        <a:p>
          <a:endParaRPr lang="en-CA"/>
        </a:p>
      </dgm:t>
    </dgm:pt>
    <dgm:pt modelId="{A1E5F5C7-FBE7-4150-A7EE-A6DA9F0998A4}">
      <dgm:prSet phldrT="[Text]">
        <dgm:style>
          <a:lnRef idx="2">
            <a:schemeClr val="dk1"/>
          </a:lnRef>
          <a:fillRef idx="1">
            <a:schemeClr val="lt1"/>
          </a:fillRef>
          <a:effectRef idx="0">
            <a:schemeClr val="dk1"/>
          </a:effectRef>
          <a:fontRef idx="minor">
            <a:schemeClr val="dk1"/>
          </a:fontRef>
        </dgm:style>
      </dgm:prSet>
      <dgm:spPr/>
      <dgm:t>
        <a:bodyPr/>
        <a:lstStyle/>
        <a:p>
          <a:r>
            <a:rPr lang="en-CA"/>
            <a:t>Crediting AI</a:t>
          </a:r>
        </a:p>
      </dgm:t>
    </dgm:pt>
    <dgm:pt modelId="{9BDD7205-3AB9-49D7-B605-D42E312F1D47}" type="parTrans" cxnId="{FA190E8E-695D-476F-A361-790A8B9EC667}">
      <dgm:prSet/>
      <dgm:spPr/>
      <dgm:t>
        <a:bodyPr/>
        <a:lstStyle/>
        <a:p>
          <a:endParaRPr lang="en-CA"/>
        </a:p>
      </dgm:t>
    </dgm:pt>
    <dgm:pt modelId="{12E53718-9513-4840-9006-254E28CE7C48}" type="sibTrans" cxnId="{FA190E8E-695D-476F-A361-790A8B9EC667}">
      <dgm:prSet/>
      <dgm:spPr/>
      <dgm:t>
        <a:bodyPr/>
        <a:lstStyle/>
        <a:p>
          <a:endParaRPr lang="en-CA"/>
        </a:p>
      </dgm:t>
    </dgm:pt>
    <dgm:pt modelId="{D3A18753-2AC9-40C3-87AF-2060653979A6}">
      <dgm:prSet phldrT="[Text]">
        <dgm:style>
          <a:lnRef idx="2">
            <a:schemeClr val="dk1"/>
          </a:lnRef>
          <a:fillRef idx="1">
            <a:schemeClr val="lt1"/>
          </a:fillRef>
          <a:effectRef idx="0">
            <a:schemeClr val="dk1"/>
          </a:effectRef>
          <a:fontRef idx="minor">
            <a:schemeClr val="dk1"/>
          </a:fontRef>
        </dgm:style>
      </dgm:prSet>
      <dgm:spPr/>
      <dgm:t>
        <a:bodyPr/>
        <a:lstStyle/>
        <a:p>
          <a:r>
            <a:rPr lang="en-CA"/>
            <a:t>Policies</a:t>
          </a:r>
        </a:p>
      </dgm:t>
    </dgm:pt>
    <dgm:pt modelId="{86772C34-DA7A-4521-9190-6C7DEF217864}" type="parTrans" cxnId="{0BECE4C5-7E3B-41A2-B1C0-32085C3F997E}">
      <dgm:prSet/>
      <dgm:spPr/>
      <dgm:t>
        <a:bodyPr/>
        <a:lstStyle/>
        <a:p>
          <a:endParaRPr lang="en-CA"/>
        </a:p>
      </dgm:t>
    </dgm:pt>
    <dgm:pt modelId="{D7B82BBB-EF64-4E9C-A4E0-C21283261219}" type="sibTrans" cxnId="{0BECE4C5-7E3B-41A2-B1C0-32085C3F997E}">
      <dgm:prSet/>
      <dgm:spPr/>
      <dgm:t>
        <a:bodyPr/>
        <a:lstStyle/>
        <a:p>
          <a:endParaRPr lang="en-CA"/>
        </a:p>
      </dgm:t>
    </dgm:pt>
    <dgm:pt modelId="{EE204525-7414-4305-96C4-0C861CF93691}">
      <dgm:prSet phldrT="[Text]">
        <dgm:style>
          <a:lnRef idx="2">
            <a:schemeClr val="dk1"/>
          </a:lnRef>
          <a:fillRef idx="1">
            <a:schemeClr val="lt1"/>
          </a:fillRef>
          <a:effectRef idx="0">
            <a:schemeClr val="dk1"/>
          </a:effectRef>
          <a:fontRef idx="minor">
            <a:schemeClr val="dk1"/>
          </a:fontRef>
        </dgm:style>
      </dgm:prSet>
      <dgm:spPr/>
      <dgm:t>
        <a:bodyPr/>
        <a:lstStyle/>
        <a:p>
          <a:r>
            <a:rPr lang="en-CA"/>
            <a:t>Teach use</a:t>
          </a:r>
        </a:p>
      </dgm:t>
    </dgm:pt>
    <dgm:pt modelId="{73434392-B7CC-4C23-B090-582EEB2C9C95}" type="parTrans" cxnId="{BB7F603D-AB4F-4718-B3E5-50A642357946}">
      <dgm:prSet/>
      <dgm:spPr/>
      <dgm:t>
        <a:bodyPr/>
        <a:lstStyle/>
        <a:p>
          <a:endParaRPr lang="en-CA"/>
        </a:p>
      </dgm:t>
    </dgm:pt>
    <dgm:pt modelId="{64903A80-C181-4E36-B3D3-8DB1659C5576}" type="sibTrans" cxnId="{BB7F603D-AB4F-4718-B3E5-50A642357946}">
      <dgm:prSet/>
      <dgm:spPr/>
      <dgm:t>
        <a:bodyPr/>
        <a:lstStyle/>
        <a:p>
          <a:endParaRPr lang="en-CA"/>
        </a:p>
      </dgm:t>
    </dgm:pt>
    <dgm:pt modelId="{BC30BF67-CBF1-49F6-91F5-D99B9BEB960F}">
      <dgm:prSet phldrT="[Text]">
        <dgm:style>
          <a:lnRef idx="2">
            <a:schemeClr val="dk1">
              <a:shade val="15000"/>
            </a:schemeClr>
          </a:lnRef>
          <a:fillRef idx="1">
            <a:schemeClr val="dk1"/>
          </a:fillRef>
          <a:effectRef idx="0">
            <a:schemeClr val="dk1"/>
          </a:effectRef>
          <a:fontRef idx="minor">
            <a:schemeClr val="lt1"/>
          </a:fontRef>
        </dgm:style>
      </dgm:prSet>
      <dgm:spPr/>
      <dgm:t>
        <a:bodyPr/>
        <a:lstStyle/>
        <a:p>
          <a:r>
            <a:rPr lang="en-CA" b="1"/>
            <a:t>AI as Private Tutor</a:t>
          </a:r>
        </a:p>
      </dgm:t>
    </dgm:pt>
    <dgm:pt modelId="{29408F98-9E41-4CC4-89D6-21B281003BFD}" type="parTrans" cxnId="{D3A727F5-4238-4D91-9CFC-6B4769E21E72}">
      <dgm:prSet/>
      <dgm:spPr/>
      <dgm:t>
        <a:bodyPr/>
        <a:lstStyle/>
        <a:p>
          <a:endParaRPr lang="en-CA"/>
        </a:p>
      </dgm:t>
    </dgm:pt>
    <dgm:pt modelId="{7DBFF3C2-6F18-49EE-8391-AAF8B3054D17}" type="sibTrans" cxnId="{D3A727F5-4238-4D91-9CFC-6B4769E21E72}">
      <dgm:prSet/>
      <dgm:spPr/>
      <dgm:t>
        <a:bodyPr/>
        <a:lstStyle/>
        <a:p>
          <a:endParaRPr lang="en-CA"/>
        </a:p>
      </dgm:t>
    </dgm:pt>
    <dgm:pt modelId="{D21E5934-02B1-4856-849A-115A8BFE61F6}">
      <dgm:prSet phldrT="[Text]">
        <dgm:style>
          <a:lnRef idx="2">
            <a:schemeClr val="dk1"/>
          </a:lnRef>
          <a:fillRef idx="1">
            <a:schemeClr val="lt1"/>
          </a:fillRef>
          <a:effectRef idx="0">
            <a:schemeClr val="dk1"/>
          </a:effectRef>
          <a:fontRef idx="minor">
            <a:schemeClr val="dk1"/>
          </a:fontRef>
        </dgm:style>
      </dgm:prSet>
      <dgm:spPr/>
      <dgm:t>
        <a:bodyPr/>
        <a:lstStyle/>
        <a:p>
          <a:r>
            <a:rPr lang="en-CA"/>
            <a:t>Answers</a:t>
          </a:r>
        </a:p>
      </dgm:t>
    </dgm:pt>
    <dgm:pt modelId="{70D3D3C0-5FE5-4BE9-8B52-C85613C844CE}" type="parTrans" cxnId="{35A4F8B8-8CD9-4E21-8D08-F03AF6D2F66C}">
      <dgm:prSet/>
      <dgm:spPr/>
      <dgm:t>
        <a:bodyPr/>
        <a:lstStyle/>
        <a:p>
          <a:endParaRPr lang="en-CA"/>
        </a:p>
      </dgm:t>
    </dgm:pt>
    <dgm:pt modelId="{87B513EE-C194-4DCB-B25F-AE0ED549CA02}" type="sibTrans" cxnId="{35A4F8B8-8CD9-4E21-8D08-F03AF6D2F66C}">
      <dgm:prSet/>
      <dgm:spPr/>
      <dgm:t>
        <a:bodyPr/>
        <a:lstStyle/>
        <a:p>
          <a:endParaRPr lang="en-CA"/>
        </a:p>
      </dgm:t>
    </dgm:pt>
    <dgm:pt modelId="{3608DC92-A625-454B-B8E4-375899C84306}">
      <dgm:prSet phldrT="[Text]">
        <dgm:style>
          <a:lnRef idx="2">
            <a:schemeClr val="dk1"/>
          </a:lnRef>
          <a:fillRef idx="1">
            <a:schemeClr val="lt1"/>
          </a:fillRef>
          <a:effectRef idx="0">
            <a:schemeClr val="dk1"/>
          </a:effectRef>
          <a:fontRef idx="minor">
            <a:schemeClr val="dk1"/>
          </a:fontRef>
        </dgm:style>
      </dgm:prSet>
      <dgm:spPr/>
      <dgm:t>
        <a:bodyPr/>
        <a:lstStyle/>
        <a:p>
          <a:r>
            <a:rPr lang="en-CA"/>
            <a:t>Better than Google</a:t>
          </a:r>
        </a:p>
      </dgm:t>
    </dgm:pt>
    <dgm:pt modelId="{7FC97EE5-8184-4042-87E4-D7CF3F2EE09B}" type="parTrans" cxnId="{783A220F-801B-4747-A25D-CAFA8A87D284}">
      <dgm:prSet/>
      <dgm:spPr/>
      <dgm:t>
        <a:bodyPr/>
        <a:lstStyle/>
        <a:p>
          <a:endParaRPr lang="en-CA"/>
        </a:p>
      </dgm:t>
    </dgm:pt>
    <dgm:pt modelId="{A2012021-2DC9-4B70-95FA-D48AD7F19092}" type="sibTrans" cxnId="{783A220F-801B-4747-A25D-CAFA8A87D284}">
      <dgm:prSet/>
      <dgm:spPr/>
      <dgm:t>
        <a:bodyPr/>
        <a:lstStyle/>
        <a:p>
          <a:endParaRPr lang="en-CA"/>
        </a:p>
      </dgm:t>
    </dgm:pt>
    <dgm:pt modelId="{C1B97ED0-3541-4D48-9A29-E20CF7A195A1}">
      <dgm:prSet phldrT="[Text]">
        <dgm:style>
          <a:lnRef idx="2">
            <a:schemeClr val="dk1"/>
          </a:lnRef>
          <a:fillRef idx="1">
            <a:schemeClr val="lt1"/>
          </a:fillRef>
          <a:effectRef idx="0">
            <a:schemeClr val="dk1"/>
          </a:effectRef>
          <a:fontRef idx="minor">
            <a:schemeClr val="dk1"/>
          </a:fontRef>
        </dgm:style>
      </dgm:prSet>
      <dgm:spPr/>
      <dgm:t>
        <a:bodyPr/>
        <a:lstStyle/>
        <a:p>
          <a:r>
            <a:rPr lang="en-CA"/>
            <a:t>Language</a:t>
          </a:r>
        </a:p>
      </dgm:t>
    </dgm:pt>
    <dgm:pt modelId="{A40CFBDD-85A0-45EF-B202-D7E1B8AE4405}" type="parTrans" cxnId="{7ADFD2F1-AF42-4EE3-9AEC-E178340277E5}">
      <dgm:prSet/>
      <dgm:spPr/>
      <dgm:t>
        <a:bodyPr/>
        <a:lstStyle/>
        <a:p>
          <a:endParaRPr lang="en-CA"/>
        </a:p>
      </dgm:t>
    </dgm:pt>
    <dgm:pt modelId="{101DFA53-2784-44DD-810B-7E16362B9A81}" type="sibTrans" cxnId="{7ADFD2F1-AF42-4EE3-9AEC-E178340277E5}">
      <dgm:prSet/>
      <dgm:spPr/>
      <dgm:t>
        <a:bodyPr/>
        <a:lstStyle/>
        <a:p>
          <a:endParaRPr lang="en-CA"/>
        </a:p>
      </dgm:t>
    </dgm:pt>
    <dgm:pt modelId="{3D0E0991-D625-4EC6-AE47-ADD1703A8120}">
      <dgm:prSet phldrT="[Text]">
        <dgm:style>
          <a:lnRef idx="2">
            <a:schemeClr val="dk1"/>
          </a:lnRef>
          <a:fillRef idx="1">
            <a:schemeClr val="lt1"/>
          </a:fillRef>
          <a:effectRef idx="0">
            <a:schemeClr val="dk1"/>
          </a:effectRef>
          <a:fontRef idx="minor">
            <a:schemeClr val="dk1"/>
          </a:fontRef>
        </dgm:style>
      </dgm:prSet>
      <dgm:spPr/>
      <dgm:t>
        <a:bodyPr/>
        <a:lstStyle/>
        <a:p>
          <a:r>
            <a:rPr lang="en-CA"/>
            <a:t>Summarizing and simplifying</a:t>
          </a:r>
        </a:p>
      </dgm:t>
    </dgm:pt>
    <dgm:pt modelId="{D6028233-B535-4752-AFD3-3F7AF3F7F467}" type="parTrans" cxnId="{D23EFE6D-9059-40C6-A7F3-D49C41116AD4}">
      <dgm:prSet/>
      <dgm:spPr/>
      <dgm:t>
        <a:bodyPr/>
        <a:lstStyle/>
        <a:p>
          <a:endParaRPr lang="en-CA"/>
        </a:p>
      </dgm:t>
    </dgm:pt>
    <dgm:pt modelId="{C72737AC-1F09-4115-9AEB-9B58E37316F4}" type="sibTrans" cxnId="{D23EFE6D-9059-40C6-A7F3-D49C41116AD4}">
      <dgm:prSet/>
      <dgm:spPr/>
      <dgm:t>
        <a:bodyPr/>
        <a:lstStyle/>
        <a:p>
          <a:endParaRPr lang="en-CA"/>
        </a:p>
      </dgm:t>
    </dgm:pt>
    <dgm:pt modelId="{B8C16C3E-A749-470B-A7C9-376AD4AF3F9D}">
      <dgm:prSet phldrT="[Text]">
        <dgm:style>
          <a:lnRef idx="2">
            <a:schemeClr val="dk1"/>
          </a:lnRef>
          <a:fillRef idx="1">
            <a:schemeClr val="lt1"/>
          </a:fillRef>
          <a:effectRef idx="0">
            <a:schemeClr val="dk1"/>
          </a:effectRef>
          <a:fontRef idx="minor">
            <a:schemeClr val="dk1"/>
          </a:fontRef>
        </dgm:style>
      </dgm:prSet>
      <dgm:spPr/>
      <dgm:t>
        <a:bodyPr/>
        <a:lstStyle/>
        <a:p>
          <a:r>
            <a:rPr lang="en-CA"/>
            <a:t>Tailored learning</a:t>
          </a:r>
        </a:p>
      </dgm:t>
    </dgm:pt>
    <dgm:pt modelId="{01CE640D-93BA-49F1-B74C-CA8545C6E17B}" type="parTrans" cxnId="{E7436F7D-4BCE-4E52-9432-02758B8F20ED}">
      <dgm:prSet/>
      <dgm:spPr/>
      <dgm:t>
        <a:bodyPr/>
        <a:lstStyle/>
        <a:p>
          <a:endParaRPr lang="en-CA"/>
        </a:p>
      </dgm:t>
    </dgm:pt>
    <dgm:pt modelId="{CC00B5AB-D65D-4B59-A98E-06B920E5B1CB}" type="sibTrans" cxnId="{E7436F7D-4BCE-4E52-9432-02758B8F20ED}">
      <dgm:prSet/>
      <dgm:spPr/>
      <dgm:t>
        <a:bodyPr/>
        <a:lstStyle/>
        <a:p>
          <a:endParaRPr lang="en-CA"/>
        </a:p>
      </dgm:t>
    </dgm:pt>
    <dgm:pt modelId="{4BC2685F-EF76-4C0F-8395-865F408FF092}">
      <dgm:prSet phldrT="[Text]">
        <dgm:style>
          <a:lnRef idx="2">
            <a:schemeClr val="dk1"/>
          </a:lnRef>
          <a:fillRef idx="1">
            <a:schemeClr val="lt1"/>
          </a:fillRef>
          <a:effectRef idx="0">
            <a:schemeClr val="dk1"/>
          </a:effectRef>
          <a:fontRef idx="minor">
            <a:schemeClr val="dk1"/>
          </a:fontRef>
        </dgm:style>
      </dgm:prSet>
      <dgm:spPr/>
      <dgm:t>
        <a:bodyPr/>
        <a:lstStyle/>
        <a:p>
          <a:r>
            <a:rPr lang="en-CA"/>
            <a:t>Test prep</a:t>
          </a:r>
        </a:p>
      </dgm:t>
    </dgm:pt>
    <dgm:pt modelId="{57F79BC9-F71C-427A-94E8-ABE054C05451}" type="parTrans" cxnId="{7A0DE99F-5C38-4F9D-B809-E3D980658878}">
      <dgm:prSet/>
      <dgm:spPr/>
      <dgm:t>
        <a:bodyPr/>
        <a:lstStyle/>
        <a:p>
          <a:endParaRPr lang="en-CA"/>
        </a:p>
      </dgm:t>
    </dgm:pt>
    <dgm:pt modelId="{2A17CE8D-20E0-499B-B4A1-94B214DF23EA}" type="sibTrans" cxnId="{7A0DE99F-5C38-4F9D-B809-E3D980658878}">
      <dgm:prSet/>
      <dgm:spPr/>
      <dgm:t>
        <a:bodyPr/>
        <a:lstStyle/>
        <a:p>
          <a:endParaRPr lang="en-CA"/>
        </a:p>
      </dgm:t>
    </dgm:pt>
    <dgm:pt modelId="{D6330B46-D4F2-4382-85E6-4B7FC8D19623}">
      <dgm:prSet phldrT="[Text]">
        <dgm:style>
          <a:lnRef idx="2">
            <a:schemeClr val="dk1">
              <a:shade val="15000"/>
            </a:schemeClr>
          </a:lnRef>
          <a:fillRef idx="1">
            <a:schemeClr val="dk1"/>
          </a:fillRef>
          <a:effectRef idx="0">
            <a:schemeClr val="dk1"/>
          </a:effectRef>
          <a:fontRef idx="minor">
            <a:schemeClr val="lt1"/>
          </a:fontRef>
        </dgm:style>
      </dgm:prSet>
      <dgm:spPr/>
      <dgm:t>
        <a:bodyPr/>
        <a:lstStyle/>
        <a:p>
          <a:r>
            <a:rPr lang="en-CA" b="1"/>
            <a:t>AI as Threat</a:t>
          </a:r>
        </a:p>
      </dgm:t>
    </dgm:pt>
    <dgm:pt modelId="{F9B59E23-0D76-404E-91E8-6F07C096F931}" type="parTrans" cxnId="{F4E4F000-2EDC-4C58-8AD9-303514930821}">
      <dgm:prSet/>
      <dgm:spPr/>
      <dgm:t>
        <a:bodyPr/>
        <a:lstStyle/>
        <a:p>
          <a:endParaRPr lang="en-CA"/>
        </a:p>
      </dgm:t>
    </dgm:pt>
    <dgm:pt modelId="{2A7DED70-7A71-4EB3-9089-1AE75638CD55}" type="sibTrans" cxnId="{F4E4F000-2EDC-4C58-8AD9-303514930821}">
      <dgm:prSet/>
      <dgm:spPr/>
      <dgm:t>
        <a:bodyPr/>
        <a:lstStyle/>
        <a:p>
          <a:endParaRPr lang="en-CA"/>
        </a:p>
      </dgm:t>
    </dgm:pt>
    <dgm:pt modelId="{12AE8511-96D8-4C9A-8230-C954BE5426B8}">
      <dgm:prSet phldrT="[Text]">
        <dgm:style>
          <a:lnRef idx="2">
            <a:schemeClr val="dk1"/>
          </a:lnRef>
          <a:fillRef idx="1">
            <a:schemeClr val="lt1"/>
          </a:fillRef>
          <a:effectRef idx="0">
            <a:schemeClr val="dk1"/>
          </a:effectRef>
          <a:fontRef idx="minor">
            <a:schemeClr val="dk1"/>
          </a:fontRef>
        </dgm:style>
      </dgm:prSet>
      <dgm:spPr/>
      <dgm:t>
        <a:bodyPr/>
        <a:lstStyle/>
        <a:p>
          <a:r>
            <a:rPr lang="en-CA"/>
            <a:t>Bias</a:t>
          </a:r>
        </a:p>
      </dgm:t>
    </dgm:pt>
    <dgm:pt modelId="{A89E3B2E-82AA-41B6-AD7A-5DA398C298D8}" type="parTrans" cxnId="{6B3F7BAC-7252-469B-8A53-3FC8D130CF02}">
      <dgm:prSet/>
      <dgm:spPr/>
      <dgm:t>
        <a:bodyPr/>
        <a:lstStyle/>
        <a:p>
          <a:endParaRPr lang="en-CA"/>
        </a:p>
      </dgm:t>
    </dgm:pt>
    <dgm:pt modelId="{541DF59F-8C6A-4D05-86BF-47D60E258A1A}" type="sibTrans" cxnId="{6B3F7BAC-7252-469B-8A53-3FC8D130CF02}">
      <dgm:prSet/>
      <dgm:spPr/>
      <dgm:t>
        <a:bodyPr/>
        <a:lstStyle/>
        <a:p>
          <a:endParaRPr lang="en-CA"/>
        </a:p>
      </dgm:t>
    </dgm:pt>
    <dgm:pt modelId="{58F08CC5-A17D-4566-8BFF-797C6F264EBF}">
      <dgm:prSet phldrT="[Text]">
        <dgm:style>
          <a:lnRef idx="2">
            <a:schemeClr val="dk1"/>
          </a:lnRef>
          <a:fillRef idx="1">
            <a:schemeClr val="lt1"/>
          </a:fillRef>
          <a:effectRef idx="0">
            <a:schemeClr val="dk1"/>
          </a:effectRef>
          <a:fontRef idx="minor">
            <a:schemeClr val="dk1"/>
          </a:fontRef>
        </dgm:style>
      </dgm:prSet>
      <dgm:spPr/>
      <dgm:t>
        <a:bodyPr/>
        <a:lstStyle/>
        <a:p>
          <a:r>
            <a:rPr lang="en-CA"/>
            <a:t>Business</a:t>
          </a:r>
        </a:p>
      </dgm:t>
    </dgm:pt>
    <dgm:pt modelId="{DF97BBD9-9B2E-4A68-9647-862322929DA6}" type="parTrans" cxnId="{609CDE4C-C7E1-4A79-9205-CD9358118906}">
      <dgm:prSet/>
      <dgm:spPr/>
      <dgm:t>
        <a:bodyPr/>
        <a:lstStyle/>
        <a:p>
          <a:endParaRPr lang="en-CA"/>
        </a:p>
      </dgm:t>
    </dgm:pt>
    <dgm:pt modelId="{E539319A-A798-46C9-B29C-B4DAA19DF228}" type="sibTrans" cxnId="{609CDE4C-C7E1-4A79-9205-CD9358118906}">
      <dgm:prSet/>
      <dgm:spPr/>
      <dgm:t>
        <a:bodyPr/>
        <a:lstStyle/>
        <a:p>
          <a:endParaRPr lang="en-CA"/>
        </a:p>
      </dgm:t>
    </dgm:pt>
    <dgm:pt modelId="{D55ABBBB-AF04-4ACD-AC1A-2C9A1B2943BE}">
      <dgm:prSet phldrT="[Text]">
        <dgm:style>
          <a:lnRef idx="2">
            <a:schemeClr val="dk1"/>
          </a:lnRef>
          <a:fillRef idx="1">
            <a:schemeClr val="lt1"/>
          </a:fillRef>
          <a:effectRef idx="0">
            <a:schemeClr val="dk1"/>
          </a:effectRef>
          <a:fontRef idx="minor">
            <a:schemeClr val="dk1"/>
          </a:fontRef>
        </dgm:style>
      </dgm:prSet>
      <dgm:spPr/>
      <dgm:t>
        <a:bodyPr/>
        <a:lstStyle/>
        <a:p>
          <a:r>
            <a:rPr lang="en-CA"/>
            <a:t>Cheating</a:t>
          </a:r>
        </a:p>
      </dgm:t>
    </dgm:pt>
    <dgm:pt modelId="{1ADECE39-F31C-4817-98C6-86D84B055DB9}" type="parTrans" cxnId="{18C266A2-78B3-427F-9074-1E1B07A79627}">
      <dgm:prSet/>
      <dgm:spPr/>
      <dgm:t>
        <a:bodyPr/>
        <a:lstStyle/>
        <a:p>
          <a:endParaRPr lang="en-CA"/>
        </a:p>
      </dgm:t>
    </dgm:pt>
    <dgm:pt modelId="{1578EF28-5C4A-4A8C-BAFD-98359027BCBA}" type="sibTrans" cxnId="{18C266A2-78B3-427F-9074-1E1B07A79627}">
      <dgm:prSet/>
      <dgm:spPr/>
      <dgm:t>
        <a:bodyPr/>
        <a:lstStyle/>
        <a:p>
          <a:endParaRPr lang="en-CA"/>
        </a:p>
      </dgm:t>
    </dgm:pt>
    <dgm:pt modelId="{3ADF4768-6EFC-4A78-9C14-448265CC7BB3}">
      <dgm:prSet phldrT="[Text]">
        <dgm:style>
          <a:lnRef idx="2">
            <a:schemeClr val="dk1"/>
          </a:lnRef>
          <a:fillRef idx="1">
            <a:schemeClr val="lt1"/>
          </a:fillRef>
          <a:effectRef idx="0">
            <a:schemeClr val="dk1"/>
          </a:effectRef>
          <a:fontRef idx="minor">
            <a:schemeClr val="dk1"/>
          </a:fontRef>
        </dgm:style>
      </dgm:prSet>
      <dgm:spPr/>
      <dgm:t>
        <a:bodyPr/>
        <a:lstStyle/>
        <a:p>
          <a:r>
            <a:rPr lang="en-CA"/>
            <a:t>Pressure</a:t>
          </a:r>
        </a:p>
      </dgm:t>
    </dgm:pt>
    <dgm:pt modelId="{86B53D86-6067-4698-A7F5-7B2FAB8E403B}" type="parTrans" cxnId="{2D832880-395B-4E78-AE4E-A3C349BA2E6A}">
      <dgm:prSet/>
      <dgm:spPr/>
      <dgm:t>
        <a:bodyPr/>
        <a:lstStyle/>
        <a:p>
          <a:endParaRPr lang="en-CA"/>
        </a:p>
      </dgm:t>
    </dgm:pt>
    <dgm:pt modelId="{B0383A3A-187C-41A2-BCD3-5777C180FD72}" type="sibTrans" cxnId="{2D832880-395B-4E78-AE4E-A3C349BA2E6A}">
      <dgm:prSet/>
      <dgm:spPr/>
      <dgm:t>
        <a:bodyPr/>
        <a:lstStyle/>
        <a:p>
          <a:endParaRPr lang="en-CA"/>
        </a:p>
      </dgm:t>
    </dgm:pt>
    <dgm:pt modelId="{334A206C-0BCA-4F4C-A85C-1A1AB4520BF3}">
      <dgm:prSet phldrT="[Text]">
        <dgm:style>
          <a:lnRef idx="2">
            <a:schemeClr val="dk1"/>
          </a:lnRef>
          <a:fillRef idx="1">
            <a:schemeClr val="lt1"/>
          </a:fillRef>
          <a:effectRef idx="0">
            <a:schemeClr val="dk1"/>
          </a:effectRef>
          <a:fontRef idx="minor">
            <a:schemeClr val="dk1"/>
          </a:fontRef>
        </dgm:style>
      </dgm:prSet>
      <dgm:spPr/>
      <dgm:t>
        <a:bodyPr/>
        <a:lstStyle/>
        <a:p>
          <a:r>
            <a:rPr lang="en-CA"/>
            <a:t>Reliance and laziness</a:t>
          </a:r>
        </a:p>
      </dgm:t>
    </dgm:pt>
    <dgm:pt modelId="{35D847FA-1B4D-4BD9-89E0-4119045A94A6}" type="parTrans" cxnId="{E0172A83-F1C9-4903-AEEF-0C250E356676}">
      <dgm:prSet/>
      <dgm:spPr/>
      <dgm:t>
        <a:bodyPr/>
        <a:lstStyle/>
        <a:p>
          <a:endParaRPr lang="en-CA"/>
        </a:p>
      </dgm:t>
    </dgm:pt>
    <dgm:pt modelId="{A387207D-E0C1-4748-863E-76A3461917DE}" type="sibTrans" cxnId="{E0172A83-F1C9-4903-AEEF-0C250E356676}">
      <dgm:prSet/>
      <dgm:spPr/>
      <dgm:t>
        <a:bodyPr/>
        <a:lstStyle/>
        <a:p>
          <a:endParaRPr lang="en-CA"/>
        </a:p>
      </dgm:t>
    </dgm:pt>
    <dgm:pt modelId="{108D66D3-7F7D-49B2-BFC8-F020CB967A26}" type="pres">
      <dgm:prSet presAssocID="{4B94A3F8-7414-4EA2-B41E-379A224E7AED}" presName="Name0" presStyleCnt="0">
        <dgm:presLayoutVars>
          <dgm:dir/>
          <dgm:animLvl val="lvl"/>
          <dgm:resizeHandles val="exact"/>
        </dgm:presLayoutVars>
      </dgm:prSet>
      <dgm:spPr/>
    </dgm:pt>
    <dgm:pt modelId="{420A4AA8-E6BC-4F28-B470-EF859955AA06}" type="pres">
      <dgm:prSet presAssocID="{45BDD6D4-5E31-4B27-9C89-E9C4B59E8DF4}" presName="composite" presStyleCnt="0"/>
      <dgm:spPr/>
    </dgm:pt>
    <dgm:pt modelId="{5A56D82B-56AD-4E36-B386-0F90787D61B7}" type="pres">
      <dgm:prSet presAssocID="{45BDD6D4-5E31-4B27-9C89-E9C4B59E8DF4}" presName="parTx" presStyleLbl="alignNode1" presStyleIdx="0" presStyleCnt="5">
        <dgm:presLayoutVars>
          <dgm:chMax val="0"/>
          <dgm:chPref val="0"/>
          <dgm:bulletEnabled val="1"/>
        </dgm:presLayoutVars>
      </dgm:prSet>
      <dgm:spPr/>
    </dgm:pt>
    <dgm:pt modelId="{9CFF17BA-04DD-49A9-A1E3-183E8330715A}" type="pres">
      <dgm:prSet presAssocID="{45BDD6D4-5E31-4B27-9C89-E9C4B59E8DF4}" presName="desTx" presStyleLbl="alignAccFollowNode1" presStyleIdx="0" presStyleCnt="5">
        <dgm:presLayoutVars>
          <dgm:bulletEnabled val="1"/>
        </dgm:presLayoutVars>
      </dgm:prSet>
      <dgm:spPr/>
    </dgm:pt>
    <dgm:pt modelId="{5FB214B0-CDDA-4F57-A24D-D89D4AB155E8}" type="pres">
      <dgm:prSet presAssocID="{5C9D413D-72AF-4591-993A-150C5788D710}" presName="space" presStyleCnt="0"/>
      <dgm:spPr/>
    </dgm:pt>
    <dgm:pt modelId="{71742DC7-A288-486A-8B4A-5FF5719BB8EB}" type="pres">
      <dgm:prSet presAssocID="{6DEE52A0-3616-4A4F-86C5-1295B4983461}" presName="composite" presStyleCnt="0"/>
      <dgm:spPr/>
    </dgm:pt>
    <dgm:pt modelId="{8FEEB2C7-41A6-4174-8934-8CA30B1BEC7E}" type="pres">
      <dgm:prSet presAssocID="{6DEE52A0-3616-4A4F-86C5-1295B4983461}" presName="parTx" presStyleLbl="alignNode1" presStyleIdx="1" presStyleCnt="5">
        <dgm:presLayoutVars>
          <dgm:chMax val="0"/>
          <dgm:chPref val="0"/>
          <dgm:bulletEnabled val="1"/>
        </dgm:presLayoutVars>
      </dgm:prSet>
      <dgm:spPr/>
    </dgm:pt>
    <dgm:pt modelId="{B826FD16-086A-4B1F-9122-39AA102E057A}" type="pres">
      <dgm:prSet presAssocID="{6DEE52A0-3616-4A4F-86C5-1295B4983461}" presName="desTx" presStyleLbl="alignAccFollowNode1" presStyleIdx="1" presStyleCnt="5">
        <dgm:presLayoutVars>
          <dgm:bulletEnabled val="1"/>
        </dgm:presLayoutVars>
      </dgm:prSet>
      <dgm:spPr/>
    </dgm:pt>
    <dgm:pt modelId="{EA3F7514-C3FC-4E62-8BE3-1ED7B536FDD1}" type="pres">
      <dgm:prSet presAssocID="{CB0CBB27-58DA-4C65-897E-719A670B2D6D}" presName="space" presStyleCnt="0"/>
      <dgm:spPr/>
    </dgm:pt>
    <dgm:pt modelId="{F9AF14B9-E767-4174-A083-A1BB40782DE6}" type="pres">
      <dgm:prSet presAssocID="{8DA98D08-69FC-4CEB-A4A0-CE67E8B73BDD}" presName="composite" presStyleCnt="0"/>
      <dgm:spPr/>
    </dgm:pt>
    <dgm:pt modelId="{CB4F3035-6CD0-4426-9A75-E387ECE0F1A0}" type="pres">
      <dgm:prSet presAssocID="{8DA98D08-69FC-4CEB-A4A0-CE67E8B73BDD}" presName="parTx" presStyleLbl="alignNode1" presStyleIdx="2" presStyleCnt="5">
        <dgm:presLayoutVars>
          <dgm:chMax val="0"/>
          <dgm:chPref val="0"/>
          <dgm:bulletEnabled val="1"/>
        </dgm:presLayoutVars>
      </dgm:prSet>
      <dgm:spPr/>
    </dgm:pt>
    <dgm:pt modelId="{271A2D02-DCDF-436C-8614-D69BEF011446}" type="pres">
      <dgm:prSet presAssocID="{8DA98D08-69FC-4CEB-A4A0-CE67E8B73BDD}" presName="desTx" presStyleLbl="alignAccFollowNode1" presStyleIdx="2" presStyleCnt="5">
        <dgm:presLayoutVars>
          <dgm:bulletEnabled val="1"/>
        </dgm:presLayoutVars>
      </dgm:prSet>
      <dgm:spPr/>
    </dgm:pt>
    <dgm:pt modelId="{C811F47F-5CCB-40EA-87F2-BDAC6E2A0EEE}" type="pres">
      <dgm:prSet presAssocID="{54710934-68BB-4AC2-9A3B-C8BE5AFAD081}" presName="space" presStyleCnt="0"/>
      <dgm:spPr/>
    </dgm:pt>
    <dgm:pt modelId="{7CB01098-D195-4A14-820C-B3766F5C1899}" type="pres">
      <dgm:prSet presAssocID="{BC30BF67-CBF1-49F6-91F5-D99B9BEB960F}" presName="composite" presStyleCnt="0"/>
      <dgm:spPr/>
    </dgm:pt>
    <dgm:pt modelId="{3B172296-D492-46C4-8CD6-3AB6FFBA4AD1}" type="pres">
      <dgm:prSet presAssocID="{BC30BF67-CBF1-49F6-91F5-D99B9BEB960F}" presName="parTx" presStyleLbl="alignNode1" presStyleIdx="3" presStyleCnt="5">
        <dgm:presLayoutVars>
          <dgm:chMax val="0"/>
          <dgm:chPref val="0"/>
          <dgm:bulletEnabled val="1"/>
        </dgm:presLayoutVars>
      </dgm:prSet>
      <dgm:spPr/>
    </dgm:pt>
    <dgm:pt modelId="{9069BF4C-86F5-4580-B9DF-49E27B8D29FD}" type="pres">
      <dgm:prSet presAssocID="{BC30BF67-CBF1-49F6-91F5-D99B9BEB960F}" presName="desTx" presStyleLbl="alignAccFollowNode1" presStyleIdx="3" presStyleCnt="5">
        <dgm:presLayoutVars>
          <dgm:bulletEnabled val="1"/>
        </dgm:presLayoutVars>
      </dgm:prSet>
      <dgm:spPr/>
    </dgm:pt>
    <dgm:pt modelId="{1B6C7785-DD57-44BA-A895-6D71EF4D4027}" type="pres">
      <dgm:prSet presAssocID="{7DBFF3C2-6F18-49EE-8391-AAF8B3054D17}" presName="space" presStyleCnt="0"/>
      <dgm:spPr/>
    </dgm:pt>
    <dgm:pt modelId="{B34E750C-3A2F-4DDD-A04B-55FE02DE027A}" type="pres">
      <dgm:prSet presAssocID="{D6330B46-D4F2-4382-85E6-4B7FC8D19623}" presName="composite" presStyleCnt="0"/>
      <dgm:spPr/>
    </dgm:pt>
    <dgm:pt modelId="{31F7188A-9DAC-47DF-BB42-FEAC76D05449}" type="pres">
      <dgm:prSet presAssocID="{D6330B46-D4F2-4382-85E6-4B7FC8D19623}" presName="parTx" presStyleLbl="alignNode1" presStyleIdx="4" presStyleCnt="5">
        <dgm:presLayoutVars>
          <dgm:chMax val="0"/>
          <dgm:chPref val="0"/>
          <dgm:bulletEnabled val="1"/>
        </dgm:presLayoutVars>
      </dgm:prSet>
      <dgm:spPr/>
    </dgm:pt>
    <dgm:pt modelId="{7DDBFE88-8CD2-47C6-93D3-CAED3DFAAF6C}" type="pres">
      <dgm:prSet presAssocID="{D6330B46-D4F2-4382-85E6-4B7FC8D19623}" presName="desTx" presStyleLbl="alignAccFollowNode1" presStyleIdx="4" presStyleCnt="5">
        <dgm:presLayoutVars>
          <dgm:bulletEnabled val="1"/>
        </dgm:presLayoutVars>
      </dgm:prSet>
      <dgm:spPr/>
    </dgm:pt>
  </dgm:ptLst>
  <dgm:cxnLst>
    <dgm:cxn modelId="{F4E4F000-2EDC-4C58-8AD9-303514930821}" srcId="{4B94A3F8-7414-4EA2-B41E-379A224E7AED}" destId="{D6330B46-D4F2-4382-85E6-4B7FC8D19623}" srcOrd="4" destOrd="0" parTransId="{F9B59E23-0D76-404E-91E8-6F07C096F931}" sibTransId="{2A7DED70-7A71-4EB3-9089-1AE75638CD55}"/>
    <dgm:cxn modelId="{71BC4F02-97D2-4D4C-8418-F284E6FFF793}" type="presOf" srcId="{4BC2685F-EF76-4C0F-8395-865F408FF092}" destId="{9069BF4C-86F5-4580-B9DF-49E27B8D29FD}" srcOrd="0" destOrd="5" presId="urn:microsoft.com/office/officeart/2005/8/layout/hList1"/>
    <dgm:cxn modelId="{C2EAC802-E8F0-4F92-9F47-019CE978CFD3}" type="presOf" srcId="{99E4825C-43C9-4211-84CB-E7A0CA125FEB}" destId="{9CFF17BA-04DD-49A9-A1E3-183E8330715A}" srcOrd="0" destOrd="1" presId="urn:microsoft.com/office/officeart/2005/8/layout/hList1"/>
    <dgm:cxn modelId="{4F7F700D-2861-4701-A1D9-0FC19F4AA50B}" srcId="{6DEE52A0-3616-4A4F-86C5-1295B4983461}" destId="{807EE247-73D5-4E9E-91D8-C92B4FAA06F8}" srcOrd="2" destOrd="0" parTransId="{721EC67F-13A6-4478-B62D-181838DB2992}" sibTransId="{F5425EDB-2E70-4523-9909-F44ACF215079}"/>
    <dgm:cxn modelId="{783A220F-801B-4747-A25D-CAFA8A87D284}" srcId="{BC30BF67-CBF1-49F6-91F5-D99B9BEB960F}" destId="{3608DC92-A625-454B-B8E4-375899C84306}" srcOrd="1" destOrd="0" parTransId="{7FC97EE5-8184-4042-87E4-D7CF3F2EE09B}" sibTransId="{A2012021-2DC9-4B70-95FA-D48AD7F19092}"/>
    <dgm:cxn modelId="{5856AC11-00E4-40BE-BEFE-CA78AD6360A0}" type="presOf" srcId="{A1E5F5C7-FBE7-4150-A7EE-A6DA9F0998A4}" destId="{271A2D02-DCDF-436C-8614-D69BEF011446}" srcOrd="0" destOrd="1" presId="urn:microsoft.com/office/officeart/2005/8/layout/hList1"/>
    <dgm:cxn modelId="{D170F715-4A0F-4269-AE13-BDE50211B0AB}" type="presOf" srcId="{56B6960E-4119-43C2-B719-2B46D53A63EF}" destId="{9CFF17BA-04DD-49A9-A1E3-183E8330715A}" srcOrd="0" destOrd="3" presId="urn:microsoft.com/office/officeart/2005/8/layout/hList1"/>
    <dgm:cxn modelId="{659D9D17-12BA-48CB-8626-6F1D4F5EE81B}" srcId="{6DEE52A0-3616-4A4F-86C5-1295B4983461}" destId="{060CF61D-7C03-4DCB-AC0F-BC45514C69A9}" srcOrd="0" destOrd="0" parTransId="{E19AAEF0-15B5-49BA-B7FA-143A236AE691}" sibTransId="{CD46D363-AF00-4675-9177-BD86F8DB5267}"/>
    <dgm:cxn modelId="{0EF9EF1A-3CD1-4C22-A51F-4545D779D4A1}" srcId="{4B94A3F8-7414-4EA2-B41E-379A224E7AED}" destId="{45BDD6D4-5E31-4B27-9C89-E9C4B59E8DF4}" srcOrd="0" destOrd="0" parTransId="{4B3CB514-778B-4F16-8C90-2118EADCF8D6}" sibTransId="{5C9D413D-72AF-4591-993A-150C5788D710}"/>
    <dgm:cxn modelId="{CCF6081E-4B5F-4B5F-86EA-802D4CAAE433}" type="presOf" srcId="{807EE247-73D5-4E9E-91D8-C92B4FAA06F8}" destId="{B826FD16-086A-4B1F-9122-39AA102E057A}" srcOrd="0" destOrd="2" presId="urn:microsoft.com/office/officeart/2005/8/layout/hList1"/>
    <dgm:cxn modelId="{BFC71823-C96F-4CD5-A9CE-ECA11054C3CF}" srcId="{45BDD6D4-5E31-4B27-9C89-E9C4B59E8DF4}" destId="{164C5877-004E-49CE-A0C4-9BF0F0CEBBCB}" srcOrd="0" destOrd="0" parTransId="{565551A9-F95C-4886-AA53-64AF8E8C6EA3}" sibTransId="{976E2E6B-0871-44A8-A126-5F4E2EB0C39F}"/>
    <dgm:cxn modelId="{D776E026-5917-4AEF-8A90-1B26CC8769F6}" srcId="{45BDD6D4-5E31-4B27-9C89-E9C4B59E8DF4}" destId="{99E4825C-43C9-4211-84CB-E7A0CA125FEB}" srcOrd="1" destOrd="0" parTransId="{65417434-5138-45FE-AB41-D0BFA8DF9AF7}" sibTransId="{2FC1FA09-4787-4719-97D2-183EC9FDBDE6}"/>
    <dgm:cxn modelId="{D923D327-D346-437B-982E-AAB50FE4C8CC}" type="presOf" srcId="{58F08CC5-A17D-4566-8BFF-797C6F264EBF}" destId="{7DDBFE88-8CD2-47C6-93D3-CAED3DFAAF6C}" srcOrd="0" destOrd="1" presId="urn:microsoft.com/office/officeart/2005/8/layout/hList1"/>
    <dgm:cxn modelId="{660CDF2D-18DD-4B60-8084-0B8193FEDD84}" type="presOf" srcId="{D21E5934-02B1-4856-849A-115A8BFE61F6}" destId="{9069BF4C-86F5-4580-B9DF-49E27B8D29FD}" srcOrd="0" destOrd="0" presId="urn:microsoft.com/office/officeart/2005/8/layout/hList1"/>
    <dgm:cxn modelId="{03BAAC30-57B9-4305-84FD-66FE98081240}" type="presOf" srcId="{12AE8511-96D8-4C9A-8230-C954BE5426B8}" destId="{7DDBFE88-8CD2-47C6-93D3-CAED3DFAAF6C}" srcOrd="0" destOrd="0" presId="urn:microsoft.com/office/officeart/2005/8/layout/hList1"/>
    <dgm:cxn modelId="{BB7F603D-AB4F-4718-B3E5-50A642357946}" srcId="{8DA98D08-69FC-4CEB-A4A0-CE67E8B73BDD}" destId="{EE204525-7414-4305-96C4-0C861CF93691}" srcOrd="3" destOrd="0" parTransId="{73434392-B7CC-4C23-B090-582EEB2C9C95}" sibTransId="{64903A80-C181-4E36-B3D3-8DB1659C5576}"/>
    <dgm:cxn modelId="{FF1AF741-CE0E-4607-82CD-D9844C79238D}" type="presOf" srcId="{3ADF4768-6EFC-4A78-9C14-448265CC7BB3}" destId="{7DDBFE88-8CD2-47C6-93D3-CAED3DFAAF6C}" srcOrd="0" destOrd="3" presId="urn:microsoft.com/office/officeart/2005/8/layout/hList1"/>
    <dgm:cxn modelId="{1237B163-64E5-4EDB-AA15-22D52A5C921C}" type="presOf" srcId="{164C5877-004E-49CE-A0C4-9BF0F0CEBBCB}" destId="{9CFF17BA-04DD-49A9-A1E3-183E8330715A}" srcOrd="0" destOrd="0" presId="urn:microsoft.com/office/officeart/2005/8/layout/hList1"/>
    <dgm:cxn modelId="{CA7EB749-B475-4778-B4F1-68C3763B81D5}" srcId="{45BDD6D4-5E31-4B27-9C89-E9C4B59E8DF4}" destId="{56B6960E-4119-43C2-B719-2B46D53A63EF}" srcOrd="3" destOrd="0" parTransId="{4B9998AF-D3A8-4BA3-B828-FB1FD76A9E67}" sibTransId="{7C0403EF-865F-44C8-BCFD-9AA2F39BFEC8}"/>
    <dgm:cxn modelId="{609CDE4C-C7E1-4A79-9205-CD9358118906}" srcId="{D6330B46-D4F2-4382-85E6-4B7FC8D19623}" destId="{58F08CC5-A17D-4566-8BFF-797C6F264EBF}" srcOrd="1" destOrd="0" parTransId="{DF97BBD9-9B2E-4A68-9647-862322929DA6}" sibTransId="{E539319A-A798-46C9-B29C-B4DAA19DF228}"/>
    <dgm:cxn modelId="{D23EFE6D-9059-40C6-A7F3-D49C41116AD4}" srcId="{BC30BF67-CBF1-49F6-91F5-D99B9BEB960F}" destId="{3D0E0991-D625-4EC6-AE47-ADD1703A8120}" srcOrd="3" destOrd="0" parTransId="{D6028233-B535-4752-AFD3-3F7AF3F7F467}" sibTransId="{C72737AC-1F09-4115-9AEB-9B58E37316F4}"/>
    <dgm:cxn modelId="{B58CAA51-A127-4AED-B283-934FDC119DB4}" type="presOf" srcId="{D6330B46-D4F2-4382-85E6-4B7FC8D19623}" destId="{31F7188A-9DAC-47DF-BB42-FEAC76D05449}" srcOrd="0" destOrd="0" presId="urn:microsoft.com/office/officeart/2005/8/layout/hList1"/>
    <dgm:cxn modelId="{D8365177-D9AD-46F2-8D45-E99C234CFB92}" type="presOf" srcId="{9DDDB392-AA0A-4EA0-95E0-9BD71E7E823A}" destId="{B826FD16-086A-4B1F-9122-39AA102E057A}" srcOrd="0" destOrd="1" presId="urn:microsoft.com/office/officeart/2005/8/layout/hList1"/>
    <dgm:cxn modelId="{A818327D-F5C4-442D-AEBB-41693B32904C}" type="presOf" srcId="{C1B97ED0-3541-4D48-9A29-E20CF7A195A1}" destId="{9069BF4C-86F5-4580-B9DF-49E27B8D29FD}" srcOrd="0" destOrd="2" presId="urn:microsoft.com/office/officeart/2005/8/layout/hList1"/>
    <dgm:cxn modelId="{E7436F7D-4BCE-4E52-9432-02758B8F20ED}" srcId="{BC30BF67-CBF1-49F6-91F5-D99B9BEB960F}" destId="{B8C16C3E-A749-470B-A7C9-376AD4AF3F9D}" srcOrd="4" destOrd="0" parTransId="{01CE640D-93BA-49F1-B74C-CA8545C6E17B}" sibTransId="{CC00B5AB-D65D-4B59-A98E-06B920E5B1CB}"/>
    <dgm:cxn modelId="{2D832880-395B-4E78-AE4E-A3C349BA2E6A}" srcId="{D6330B46-D4F2-4382-85E6-4B7FC8D19623}" destId="{3ADF4768-6EFC-4A78-9C14-448265CC7BB3}" srcOrd="3" destOrd="0" parTransId="{86B53D86-6067-4698-A7F5-7B2FAB8E403B}" sibTransId="{B0383A3A-187C-41A2-BCD3-5777C180FD72}"/>
    <dgm:cxn modelId="{E0172A83-F1C9-4903-AEEF-0C250E356676}" srcId="{D6330B46-D4F2-4382-85E6-4B7FC8D19623}" destId="{334A206C-0BCA-4F4C-A85C-1A1AB4520BF3}" srcOrd="4" destOrd="0" parTransId="{35D847FA-1B4D-4BD9-89E0-4119045A94A6}" sibTransId="{A387207D-E0C1-4748-863E-76A3461917DE}"/>
    <dgm:cxn modelId="{B21D5187-E1CB-482F-AE34-8A32C58F3F88}" type="presOf" srcId="{8E38E8AE-01F1-4213-A065-1ED38CD3B92F}" destId="{B826FD16-086A-4B1F-9122-39AA102E057A}" srcOrd="0" destOrd="4" presId="urn:microsoft.com/office/officeart/2005/8/layout/hList1"/>
    <dgm:cxn modelId="{D2D70F8B-D909-4571-B305-584A0C4E2028}" type="presOf" srcId="{BC30BF67-CBF1-49F6-91F5-D99B9BEB960F}" destId="{3B172296-D492-46C4-8CD6-3AB6FFBA4AD1}" srcOrd="0" destOrd="0" presId="urn:microsoft.com/office/officeart/2005/8/layout/hList1"/>
    <dgm:cxn modelId="{BB842E8C-B2EC-491B-8614-CDE50B0EEDDF}" type="presOf" srcId="{8DA98D08-69FC-4CEB-A4A0-CE67E8B73BDD}" destId="{CB4F3035-6CD0-4426-9A75-E387ECE0F1A0}" srcOrd="0" destOrd="0" presId="urn:microsoft.com/office/officeart/2005/8/layout/hList1"/>
    <dgm:cxn modelId="{FA190E8E-695D-476F-A361-790A8B9EC667}" srcId="{8DA98D08-69FC-4CEB-A4A0-CE67E8B73BDD}" destId="{A1E5F5C7-FBE7-4150-A7EE-A6DA9F0998A4}" srcOrd="1" destOrd="0" parTransId="{9BDD7205-3AB9-49D7-B605-D42E312F1D47}" sibTransId="{12E53718-9513-4840-9006-254E28CE7C48}"/>
    <dgm:cxn modelId="{94DEF492-C49D-4420-91C2-16AB5C84725C}" srcId="{45BDD6D4-5E31-4B27-9C89-E9C4B59E8DF4}" destId="{B7BF53C5-5579-4708-A367-67B0E8FADE8C}" srcOrd="2" destOrd="0" parTransId="{37F015FD-4A55-4DBD-8E94-8E69C3906221}" sibTransId="{BCF96649-B07B-416D-9724-AA766D46C10A}"/>
    <dgm:cxn modelId="{55E2E59F-155F-4073-BD78-542CC1547845}" type="presOf" srcId="{3D0E0991-D625-4EC6-AE47-ADD1703A8120}" destId="{9069BF4C-86F5-4580-B9DF-49E27B8D29FD}" srcOrd="0" destOrd="3" presId="urn:microsoft.com/office/officeart/2005/8/layout/hList1"/>
    <dgm:cxn modelId="{7A0DE99F-5C38-4F9D-B809-E3D980658878}" srcId="{BC30BF67-CBF1-49F6-91F5-D99B9BEB960F}" destId="{4BC2685F-EF76-4C0F-8395-865F408FF092}" srcOrd="5" destOrd="0" parTransId="{57F79BC9-F71C-427A-94E8-ABE054C05451}" sibTransId="{2A17CE8D-20E0-499B-B4A1-94B214DF23EA}"/>
    <dgm:cxn modelId="{18C266A2-78B3-427F-9074-1E1B07A79627}" srcId="{D6330B46-D4F2-4382-85E6-4B7FC8D19623}" destId="{D55ABBBB-AF04-4ACD-AC1A-2C9A1B2943BE}" srcOrd="2" destOrd="0" parTransId="{1ADECE39-F31C-4817-98C6-86D84B055DB9}" sibTransId="{1578EF28-5C4A-4A8C-BAFD-98359027BCBA}"/>
    <dgm:cxn modelId="{43B557A9-5443-4591-B4DC-4AD7508215B7}" srcId="{4B94A3F8-7414-4EA2-B41E-379A224E7AED}" destId="{6DEE52A0-3616-4A4F-86C5-1295B4983461}" srcOrd="1" destOrd="0" parTransId="{9A2EBA90-BB70-4A26-9207-A65E268BB878}" sibTransId="{CB0CBB27-58DA-4C65-897E-719A670B2D6D}"/>
    <dgm:cxn modelId="{350FA6AB-60BD-46F8-AEDE-1AC9F10C2D7E}" type="presOf" srcId="{334A206C-0BCA-4F4C-A85C-1A1AB4520BF3}" destId="{7DDBFE88-8CD2-47C6-93D3-CAED3DFAAF6C}" srcOrd="0" destOrd="4" presId="urn:microsoft.com/office/officeart/2005/8/layout/hList1"/>
    <dgm:cxn modelId="{6B3F7BAC-7252-469B-8A53-3FC8D130CF02}" srcId="{D6330B46-D4F2-4382-85E6-4B7FC8D19623}" destId="{12AE8511-96D8-4C9A-8230-C954BE5426B8}" srcOrd="0" destOrd="0" parTransId="{A89E3B2E-82AA-41B6-AD7A-5DA398C298D8}" sibTransId="{541DF59F-8C6A-4D05-86BF-47D60E258A1A}"/>
    <dgm:cxn modelId="{893E08AE-C625-4462-8F95-AB9410660DD5}" type="presOf" srcId="{4B94A3F8-7414-4EA2-B41E-379A224E7AED}" destId="{108D66D3-7F7D-49B2-BFC8-F020CB967A26}" srcOrd="0" destOrd="0" presId="urn:microsoft.com/office/officeart/2005/8/layout/hList1"/>
    <dgm:cxn modelId="{76D439B5-416B-47FF-83CD-64662F072172}" srcId="{6DEE52A0-3616-4A4F-86C5-1295B4983461}" destId="{9DDDB392-AA0A-4EA0-95E0-9BD71E7E823A}" srcOrd="1" destOrd="0" parTransId="{5E8AD9D1-BCB7-4DEE-BBE8-300DFDE6ABE0}" sibTransId="{29A1B428-E272-48C8-B2BF-791524E1F6BF}"/>
    <dgm:cxn modelId="{35A4F8B8-8CD9-4E21-8D08-F03AF6D2F66C}" srcId="{BC30BF67-CBF1-49F6-91F5-D99B9BEB960F}" destId="{D21E5934-02B1-4856-849A-115A8BFE61F6}" srcOrd="0" destOrd="0" parTransId="{70D3D3C0-5FE5-4BE9-8B52-C85613C844CE}" sibTransId="{87B513EE-C194-4DCB-B25F-AE0ED549CA02}"/>
    <dgm:cxn modelId="{395BC3BD-3851-4DFF-A753-248FE6AA35B8}" type="presOf" srcId="{B7BF53C5-5579-4708-A367-67B0E8FADE8C}" destId="{9CFF17BA-04DD-49A9-A1E3-183E8330715A}" srcOrd="0" destOrd="2" presId="urn:microsoft.com/office/officeart/2005/8/layout/hList1"/>
    <dgm:cxn modelId="{0BCCB8C2-A88C-462C-8608-09974E5B8A67}" type="presOf" srcId="{3608DC92-A625-454B-B8E4-375899C84306}" destId="{9069BF4C-86F5-4580-B9DF-49E27B8D29FD}" srcOrd="0" destOrd="1" presId="urn:microsoft.com/office/officeart/2005/8/layout/hList1"/>
    <dgm:cxn modelId="{534AD6C5-585E-4952-8B49-7BB10F8ED3C2}" type="presOf" srcId="{45BDD6D4-5E31-4B27-9C89-E9C4B59E8DF4}" destId="{5A56D82B-56AD-4E36-B386-0F90787D61B7}" srcOrd="0" destOrd="0" presId="urn:microsoft.com/office/officeart/2005/8/layout/hList1"/>
    <dgm:cxn modelId="{0BECE4C5-7E3B-41A2-B1C0-32085C3F997E}" srcId="{8DA98D08-69FC-4CEB-A4A0-CE67E8B73BDD}" destId="{D3A18753-2AC9-40C3-87AF-2060653979A6}" srcOrd="2" destOrd="0" parTransId="{86772C34-DA7A-4521-9190-6C7DEF217864}" sibTransId="{D7B82BBB-EF64-4E9C-A4E0-C21283261219}"/>
    <dgm:cxn modelId="{85A25BCB-4926-4A53-8680-FBBDE5D0135A}" type="presOf" srcId="{C04E861E-3E50-4F11-870C-8FF7024719BE}" destId="{B826FD16-086A-4B1F-9122-39AA102E057A}" srcOrd="0" destOrd="3" presId="urn:microsoft.com/office/officeart/2005/8/layout/hList1"/>
    <dgm:cxn modelId="{BE3663D8-3AA3-40F3-AA64-D2FC544D7068}" srcId="{8DA98D08-69FC-4CEB-A4A0-CE67E8B73BDD}" destId="{AF924EBC-2544-4177-A3A1-E79EA459749D}" srcOrd="0" destOrd="0" parTransId="{C59AF67A-D0FE-4D47-B8CC-241063BD17EC}" sibTransId="{E0EEEF04-EF3C-4B6B-812A-4276A582FAC2}"/>
    <dgm:cxn modelId="{510C48D8-4D9A-4E25-AE45-9646B31D7F5D}" srcId="{6DEE52A0-3616-4A4F-86C5-1295B4983461}" destId="{8E38E8AE-01F1-4213-A065-1ED38CD3B92F}" srcOrd="4" destOrd="0" parTransId="{C8F2FE8D-D461-4499-9653-6BC5FE94A3D6}" sibTransId="{A6C735FD-0C7B-471E-981F-73EA1623E64E}"/>
    <dgm:cxn modelId="{1F059DDA-379B-4119-86CD-842AF677DAE2}" type="presOf" srcId="{D55ABBBB-AF04-4ACD-AC1A-2C9A1B2943BE}" destId="{7DDBFE88-8CD2-47C6-93D3-CAED3DFAAF6C}" srcOrd="0" destOrd="2" presId="urn:microsoft.com/office/officeart/2005/8/layout/hList1"/>
    <dgm:cxn modelId="{9EC0D1DC-614E-4425-8B62-1B42306285D4}" type="presOf" srcId="{6DEE52A0-3616-4A4F-86C5-1295B4983461}" destId="{8FEEB2C7-41A6-4174-8934-8CA30B1BEC7E}" srcOrd="0" destOrd="0" presId="urn:microsoft.com/office/officeart/2005/8/layout/hList1"/>
    <dgm:cxn modelId="{EB5848E7-16B4-474C-B5E2-CDA7A8E32B76}" type="presOf" srcId="{D3A18753-2AC9-40C3-87AF-2060653979A6}" destId="{271A2D02-DCDF-436C-8614-D69BEF011446}" srcOrd="0" destOrd="2" presId="urn:microsoft.com/office/officeart/2005/8/layout/hList1"/>
    <dgm:cxn modelId="{597E1DE9-53E0-42ED-9FF5-4957E4AFD8D0}" type="presOf" srcId="{060CF61D-7C03-4DCB-AC0F-BC45514C69A9}" destId="{B826FD16-086A-4B1F-9122-39AA102E057A}" srcOrd="0" destOrd="0" presId="urn:microsoft.com/office/officeart/2005/8/layout/hList1"/>
    <dgm:cxn modelId="{7ADFD2F1-AF42-4EE3-9AEC-E178340277E5}" srcId="{BC30BF67-CBF1-49F6-91F5-D99B9BEB960F}" destId="{C1B97ED0-3541-4D48-9A29-E20CF7A195A1}" srcOrd="2" destOrd="0" parTransId="{A40CFBDD-85A0-45EF-B202-D7E1B8AE4405}" sibTransId="{101DFA53-2784-44DD-810B-7E16362B9A81}"/>
    <dgm:cxn modelId="{F2198AF3-1556-4DFD-B068-8BBDD78A1A2A}" type="presOf" srcId="{B8C16C3E-A749-470B-A7C9-376AD4AF3F9D}" destId="{9069BF4C-86F5-4580-B9DF-49E27B8D29FD}" srcOrd="0" destOrd="4" presId="urn:microsoft.com/office/officeart/2005/8/layout/hList1"/>
    <dgm:cxn modelId="{FAC5CEF4-D4E3-41A3-88ED-ECF25A8FF4D5}" type="presOf" srcId="{EE204525-7414-4305-96C4-0C861CF93691}" destId="{271A2D02-DCDF-436C-8614-D69BEF011446}" srcOrd="0" destOrd="3" presId="urn:microsoft.com/office/officeart/2005/8/layout/hList1"/>
    <dgm:cxn modelId="{D3A727F5-4238-4D91-9CFC-6B4769E21E72}" srcId="{4B94A3F8-7414-4EA2-B41E-379A224E7AED}" destId="{BC30BF67-CBF1-49F6-91F5-D99B9BEB960F}" srcOrd="3" destOrd="0" parTransId="{29408F98-9E41-4CC4-89D6-21B281003BFD}" sibTransId="{7DBFF3C2-6F18-49EE-8391-AAF8B3054D17}"/>
    <dgm:cxn modelId="{0F5A2FF6-2271-4FF3-AB1B-94DC93D77162}" srcId="{6DEE52A0-3616-4A4F-86C5-1295B4983461}" destId="{C04E861E-3E50-4F11-870C-8FF7024719BE}" srcOrd="3" destOrd="0" parTransId="{6CC6BE1F-C0D6-49D6-8179-7669C03DDD6D}" sibTransId="{A5B2D63F-F5F1-454D-B2EB-22CD4CB80D7D}"/>
    <dgm:cxn modelId="{681BC4F7-B80B-46B8-A19D-4EEA12678689}" type="presOf" srcId="{AF924EBC-2544-4177-A3A1-E79EA459749D}" destId="{271A2D02-DCDF-436C-8614-D69BEF011446}" srcOrd="0" destOrd="0" presId="urn:microsoft.com/office/officeart/2005/8/layout/hList1"/>
    <dgm:cxn modelId="{88A0FDFA-39D5-416F-8CA9-670A0F8763A4}" srcId="{4B94A3F8-7414-4EA2-B41E-379A224E7AED}" destId="{8DA98D08-69FC-4CEB-A4A0-CE67E8B73BDD}" srcOrd="2" destOrd="0" parTransId="{D48E1C09-4DAB-4B65-9132-BE1A8A5977F5}" sibTransId="{54710934-68BB-4AC2-9A3B-C8BE5AFAD081}"/>
    <dgm:cxn modelId="{C9058405-673B-48D8-A245-8CED4CA60629}" type="presParOf" srcId="{108D66D3-7F7D-49B2-BFC8-F020CB967A26}" destId="{420A4AA8-E6BC-4F28-B470-EF859955AA06}" srcOrd="0" destOrd="0" presId="urn:microsoft.com/office/officeart/2005/8/layout/hList1"/>
    <dgm:cxn modelId="{8B29557F-C4AB-4783-93D8-C5C08EBB8386}" type="presParOf" srcId="{420A4AA8-E6BC-4F28-B470-EF859955AA06}" destId="{5A56D82B-56AD-4E36-B386-0F90787D61B7}" srcOrd="0" destOrd="0" presId="urn:microsoft.com/office/officeart/2005/8/layout/hList1"/>
    <dgm:cxn modelId="{A7F13500-008C-4CC3-99E9-5487FA449274}" type="presParOf" srcId="{420A4AA8-E6BC-4F28-B470-EF859955AA06}" destId="{9CFF17BA-04DD-49A9-A1E3-183E8330715A}" srcOrd="1" destOrd="0" presId="urn:microsoft.com/office/officeart/2005/8/layout/hList1"/>
    <dgm:cxn modelId="{BF5D7FCC-B2B5-45E9-B6C3-2BD866003401}" type="presParOf" srcId="{108D66D3-7F7D-49B2-BFC8-F020CB967A26}" destId="{5FB214B0-CDDA-4F57-A24D-D89D4AB155E8}" srcOrd="1" destOrd="0" presId="urn:microsoft.com/office/officeart/2005/8/layout/hList1"/>
    <dgm:cxn modelId="{5CA8BE43-4609-464B-AF9E-CA187E2B2305}" type="presParOf" srcId="{108D66D3-7F7D-49B2-BFC8-F020CB967A26}" destId="{71742DC7-A288-486A-8B4A-5FF5719BB8EB}" srcOrd="2" destOrd="0" presId="urn:microsoft.com/office/officeart/2005/8/layout/hList1"/>
    <dgm:cxn modelId="{17F5A66E-38B6-40FE-B2A0-AFBB1BD4B859}" type="presParOf" srcId="{71742DC7-A288-486A-8B4A-5FF5719BB8EB}" destId="{8FEEB2C7-41A6-4174-8934-8CA30B1BEC7E}" srcOrd="0" destOrd="0" presId="urn:microsoft.com/office/officeart/2005/8/layout/hList1"/>
    <dgm:cxn modelId="{204A08C4-4AAD-4969-9B4D-D6F0B91958A9}" type="presParOf" srcId="{71742DC7-A288-486A-8B4A-5FF5719BB8EB}" destId="{B826FD16-086A-4B1F-9122-39AA102E057A}" srcOrd="1" destOrd="0" presId="urn:microsoft.com/office/officeart/2005/8/layout/hList1"/>
    <dgm:cxn modelId="{8B4C01F4-E16B-4529-94CE-CED194E82965}" type="presParOf" srcId="{108D66D3-7F7D-49B2-BFC8-F020CB967A26}" destId="{EA3F7514-C3FC-4E62-8BE3-1ED7B536FDD1}" srcOrd="3" destOrd="0" presId="urn:microsoft.com/office/officeart/2005/8/layout/hList1"/>
    <dgm:cxn modelId="{0ADCEED7-6568-401A-8573-7A1474D88A76}" type="presParOf" srcId="{108D66D3-7F7D-49B2-BFC8-F020CB967A26}" destId="{F9AF14B9-E767-4174-A083-A1BB40782DE6}" srcOrd="4" destOrd="0" presId="urn:microsoft.com/office/officeart/2005/8/layout/hList1"/>
    <dgm:cxn modelId="{95F2EC61-BE3B-4655-9856-3BF821CF6622}" type="presParOf" srcId="{F9AF14B9-E767-4174-A083-A1BB40782DE6}" destId="{CB4F3035-6CD0-4426-9A75-E387ECE0F1A0}" srcOrd="0" destOrd="0" presId="urn:microsoft.com/office/officeart/2005/8/layout/hList1"/>
    <dgm:cxn modelId="{E8F4F4E6-3431-4110-BF85-5AE4A5D712A3}" type="presParOf" srcId="{F9AF14B9-E767-4174-A083-A1BB40782DE6}" destId="{271A2D02-DCDF-436C-8614-D69BEF011446}" srcOrd="1" destOrd="0" presId="urn:microsoft.com/office/officeart/2005/8/layout/hList1"/>
    <dgm:cxn modelId="{1EC95728-7976-45CD-8520-280B7FBECD6A}" type="presParOf" srcId="{108D66D3-7F7D-49B2-BFC8-F020CB967A26}" destId="{C811F47F-5CCB-40EA-87F2-BDAC6E2A0EEE}" srcOrd="5" destOrd="0" presId="urn:microsoft.com/office/officeart/2005/8/layout/hList1"/>
    <dgm:cxn modelId="{7713098A-43D0-486F-B1C8-A2825EDFC816}" type="presParOf" srcId="{108D66D3-7F7D-49B2-BFC8-F020CB967A26}" destId="{7CB01098-D195-4A14-820C-B3766F5C1899}" srcOrd="6" destOrd="0" presId="urn:microsoft.com/office/officeart/2005/8/layout/hList1"/>
    <dgm:cxn modelId="{47EC3D87-2AF4-4773-867B-A4C69A118DBA}" type="presParOf" srcId="{7CB01098-D195-4A14-820C-B3766F5C1899}" destId="{3B172296-D492-46C4-8CD6-3AB6FFBA4AD1}" srcOrd="0" destOrd="0" presId="urn:microsoft.com/office/officeart/2005/8/layout/hList1"/>
    <dgm:cxn modelId="{E336FB36-9B0E-45B7-88DB-B044EE24D300}" type="presParOf" srcId="{7CB01098-D195-4A14-820C-B3766F5C1899}" destId="{9069BF4C-86F5-4580-B9DF-49E27B8D29FD}" srcOrd="1" destOrd="0" presId="urn:microsoft.com/office/officeart/2005/8/layout/hList1"/>
    <dgm:cxn modelId="{3EE686E2-8BA3-457E-84A4-90C9087EEF8D}" type="presParOf" srcId="{108D66D3-7F7D-49B2-BFC8-F020CB967A26}" destId="{1B6C7785-DD57-44BA-A895-6D71EF4D4027}" srcOrd="7" destOrd="0" presId="urn:microsoft.com/office/officeart/2005/8/layout/hList1"/>
    <dgm:cxn modelId="{3F157E10-3706-40B0-B136-DEBB5DADF895}" type="presParOf" srcId="{108D66D3-7F7D-49B2-BFC8-F020CB967A26}" destId="{B34E750C-3A2F-4DDD-A04B-55FE02DE027A}" srcOrd="8" destOrd="0" presId="urn:microsoft.com/office/officeart/2005/8/layout/hList1"/>
    <dgm:cxn modelId="{59885763-8552-46F9-A1B7-80805B169C35}" type="presParOf" srcId="{B34E750C-3A2F-4DDD-A04B-55FE02DE027A}" destId="{31F7188A-9DAC-47DF-BB42-FEAC76D05449}" srcOrd="0" destOrd="0" presId="urn:microsoft.com/office/officeart/2005/8/layout/hList1"/>
    <dgm:cxn modelId="{4B48ED4B-EADB-4A41-9076-45E8203CE5FD}" type="presParOf" srcId="{B34E750C-3A2F-4DDD-A04B-55FE02DE027A}" destId="{7DDBFE88-8CD2-47C6-93D3-CAED3DFAAF6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45BDD6D4-5E31-4B27-9C89-E9C4B59E8DF4}">
      <dgm:prSet phldrT="[Text]" custT="1">
        <dgm:style>
          <a:lnRef idx="2">
            <a:schemeClr val="dk1">
              <a:shade val="15000"/>
            </a:schemeClr>
          </a:lnRef>
          <a:fillRef idx="1">
            <a:schemeClr val="dk1"/>
          </a:fillRef>
          <a:effectRef idx="0">
            <a:schemeClr val="dk1"/>
          </a:effectRef>
          <a:fontRef idx="minor">
            <a:schemeClr val="lt1"/>
          </a:fontRef>
        </dgm:style>
      </dgm:prSet>
      <dgm:spPr/>
      <dgm:t>
        <a:bodyPr/>
        <a:lstStyle/>
        <a:p>
          <a:r>
            <a:rPr lang="en-CA" sz="2800" b="1"/>
            <a:t>AI Appraisal</a:t>
          </a:r>
        </a:p>
      </dgm:t>
    </dgm:pt>
    <dgm:pt modelId="{4B3CB514-778B-4F16-8C90-2118EADCF8D6}" type="parTrans" cxnId="{0EF9EF1A-3CD1-4C22-A51F-4545D779D4A1}">
      <dgm:prSet/>
      <dgm:spPr/>
      <dgm:t>
        <a:bodyPr/>
        <a:lstStyle/>
        <a:p>
          <a:endParaRPr lang="en-CA" sz="2800"/>
        </a:p>
      </dgm:t>
    </dgm:pt>
    <dgm:pt modelId="{5C9D413D-72AF-4591-993A-150C5788D710}" type="sibTrans" cxnId="{0EF9EF1A-3CD1-4C22-A51F-4545D779D4A1}">
      <dgm:prSet/>
      <dgm:spPr/>
      <dgm:t>
        <a:bodyPr/>
        <a:lstStyle/>
        <a:p>
          <a:endParaRPr lang="en-CA" sz="2800"/>
        </a:p>
      </dgm:t>
    </dgm:pt>
    <dgm:pt modelId="{164C5877-004E-49CE-A0C4-9BF0F0CEBBCB}">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Compare to authoritative source</a:t>
          </a:r>
        </a:p>
      </dgm:t>
    </dgm:pt>
    <dgm:pt modelId="{565551A9-F95C-4886-AA53-64AF8E8C6EA3}" type="parTrans" cxnId="{BFC71823-C96F-4CD5-A9CE-ECA11054C3CF}">
      <dgm:prSet/>
      <dgm:spPr/>
      <dgm:t>
        <a:bodyPr/>
        <a:lstStyle/>
        <a:p>
          <a:endParaRPr lang="en-CA" sz="2800"/>
        </a:p>
      </dgm:t>
    </dgm:pt>
    <dgm:pt modelId="{976E2E6B-0871-44A8-A126-5F4E2EB0C39F}" type="sibTrans" cxnId="{BFC71823-C96F-4CD5-A9CE-ECA11054C3CF}">
      <dgm:prSet/>
      <dgm:spPr/>
      <dgm:t>
        <a:bodyPr/>
        <a:lstStyle/>
        <a:p>
          <a:endParaRPr lang="en-CA" sz="2800"/>
        </a:p>
      </dgm:t>
    </dgm:pt>
    <dgm:pt modelId="{99E4825C-43C9-4211-84CB-E7A0CA125FEB}">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Compare to other tools</a:t>
          </a:r>
        </a:p>
      </dgm:t>
    </dgm:pt>
    <dgm:pt modelId="{65417434-5138-45FE-AB41-D0BFA8DF9AF7}" type="parTrans" cxnId="{D776E026-5917-4AEF-8A90-1B26CC8769F6}">
      <dgm:prSet/>
      <dgm:spPr/>
      <dgm:t>
        <a:bodyPr/>
        <a:lstStyle/>
        <a:p>
          <a:endParaRPr lang="en-CA" sz="2800"/>
        </a:p>
      </dgm:t>
    </dgm:pt>
    <dgm:pt modelId="{2FC1FA09-4787-4719-97D2-183EC9FDBDE6}" type="sibTrans" cxnId="{D776E026-5917-4AEF-8A90-1B26CC8769F6}">
      <dgm:prSet/>
      <dgm:spPr/>
      <dgm:t>
        <a:bodyPr/>
        <a:lstStyle/>
        <a:p>
          <a:endParaRPr lang="en-CA" sz="2800"/>
        </a:p>
      </dgm:t>
    </dgm:pt>
    <dgm:pt modelId="{B7BF53C5-5579-4708-A367-67B0E8FADE8C}">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Compare to own knowledge</a:t>
          </a:r>
        </a:p>
      </dgm:t>
    </dgm:pt>
    <dgm:pt modelId="{37F015FD-4A55-4DBD-8E94-8E69C3906221}" type="parTrans" cxnId="{94DEF492-C49D-4420-91C2-16AB5C84725C}">
      <dgm:prSet/>
      <dgm:spPr/>
      <dgm:t>
        <a:bodyPr/>
        <a:lstStyle/>
        <a:p>
          <a:endParaRPr lang="en-CA" sz="2800"/>
        </a:p>
      </dgm:t>
    </dgm:pt>
    <dgm:pt modelId="{BCF96649-B07B-416D-9724-AA766D46C10A}" type="sibTrans" cxnId="{94DEF492-C49D-4420-91C2-16AB5C84725C}">
      <dgm:prSet/>
      <dgm:spPr/>
      <dgm:t>
        <a:bodyPr/>
        <a:lstStyle/>
        <a:p>
          <a:endParaRPr lang="en-CA" sz="2800"/>
        </a:p>
      </dgm:t>
    </dgm:pt>
    <dgm:pt modelId="{56B6960E-4119-43C2-B719-2B46D53A63EF}">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Paid version</a:t>
          </a:r>
        </a:p>
      </dgm:t>
    </dgm:pt>
    <dgm:pt modelId="{4B9998AF-D3A8-4BA3-B828-FB1FD76A9E67}" type="parTrans" cxnId="{CA7EB749-B475-4778-B4F1-68C3763B81D5}">
      <dgm:prSet/>
      <dgm:spPr/>
      <dgm:t>
        <a:bodyPr/>
        <a:lstStyle/>
        <a:p>
          <a:endParaRPr lang="en-CA" sz="2800"/>
        </a:p>
      </dgm:t>
    </dgm:pt>
    <dgm:pt modelId="{7C0403EF-865F-44C8-BCFD-9AA2F39BFEC8}" type="sibTrans" cxnId="{CA7EB749-B475-4778-B4F1-68C3763B81D5}">
      <dgm:prSet/>
      <dgm:spPr/>
      <dgm:t>
        <a:bodyPr/>
        <a:lstStyle/>
        <a:p>
          <a:endParaRPr lang="en-CA" sz="2800"/>
        </a:p>
      </dgm:t>
    </dgm:pt>
    <dgm:pt modelId="{108D66D3-7F7D-49B2-BFC8-F020CB967A26}" type="pres">
      <dgm:prSet presAssocID="{4B94A3F8-7414-4EA2-B41E-379A224E7AED}" presName="Name0" presStyleCnt="0">
        <dgm:presLayoutVars>
          <dgm:dir/>
          <dgm:animLvl val="lvl"/>
          <dgm:resizeHandles val="exact"/>
        </dgm:presLayoutVars>
      </dgm:prSet>
      <dgm:spPr/>
    </dgm:pt>
    <dgm:pt modelId="{420A4AA8-E6BC-4F28-B470-EF859955AA06}" type="pres">
      <dgm:prSet presAssocID="{45BDD6D4-5E31-4B27-9C89-E9C4B59E8DF4}" presName="composite" presStyleCnt="0"/>
      <dgm:spPr/>
    </dgm:pt>
    <dgm:pt modelId="{5A56D82B-56AD-4E36-B386-0F90787D61B7}" type="pres">
      <dgm:prSet presAssocID="{45BDD6D4-5E31-4B27-9C89-E9C4B59E8DF4}" presName="parTx" presStyleLbl="alignNode1" presStyleIdx="0" presStyleCnt="1">
        <dgm:presLayoutVars>
          <dgm:chMax val="0"/>
          <dgm:chPref val="0"/>
          <dgm:bulletEnabled val="1"/>
        </dgm:presLayoutVars>
      </dgm:prSet>
      <dgm:spPr/>
    </dgm:pt>
    <dgm:pt modelId="{9CFF17BA-04DD-49A9-A1E3-183E8330715A}" type="pres">
      <dgm:prSet presAssocID="{45BDD6D4-5E31-4B27-9C89-E9C4B59E8DF4}" presName="desTx" presStyleLbl="alignAccFollowNode1" presStyleIdx="0" presStyleCnt="1">
        <dgm:presLayoutVars>
          <dgm:bulletEnabled val="1"/>
        </dgm:presLayoutVars>
      </dgm:prSet>
      <dgm:spPr/>
    </dgm:pt>
  </dgm:ptLst>
  <dgm:cxnLst>
    <dgm:cxn modelId="{C2EAC802-E8F0-4F92-9F47-019CE978CFD3}" type="presOf" srcId="{99E4825C-43C9-4211-84CB-E7A0CA125FEB}" destId="{9CFF17BA-04DD-49A9-A1E3-183E8330715A}" srcOrd="0" destOrd="1" presId="urn:microsoft.com/office/officeart/2005/8/layout/hList1"/>
    <dgm:cxn modelId="{D170F715-4A0F-4269-AE13-BDE50211B0AB}" type="presOf" srcId="{56B6960E-4119-43C2-B719-2B46D53A63EF}" destId="{9CFF17BA-04DD-49A9-A1E3-183E8330715A}" srcOrd="0" destOrd="3" presId="urn:microsoft.com/office/officeart/2005/8/layout/hList1"/>
    <dgm:cxn modelId="{0EF9EF1A-3CD1-4C22-A51F-4545D779D4A1}" srcId="{4B94A3F8-7414-4EA2-B41E-379A224E7AED}" destId="{45BDD6D4-5E31-4B27-9C89-E9C4B59E8DF4}" srcOrd="0" destOrd="0" parTransId="{4B3CB514-778B-4F16-8C90-2118EADCF8D6}" sibTransId="{5C9D413D-72AF-4591-993A-150C5788D710}"/>
    <dgm:cxn modelId="{BFC71823-C96F-4CD5-A9CE-ECA11054C3CF}" srcId="{45BDD6D4-5E31-4B27-9C89-E9C4B59E8DF4}" destId="{164C5877-004E-49CE-A0C4-9BF0F0CEBBCB}" srcOrd="0" destOrd="0" parTransId="{565551A9-F95C-4886-AA53-64AF8E8C6EA3}" sibTransId="{976E2E6B-0871-44A8-A126-5F4E2EB0C39F}"/>
    <dgm:cxn modelId="{D776E026-5917-4AEF-8A90-1B26CC8769F6}" srcId="{45BDD6D4-5E31-4B27-9C89-E9C4B59E8DF4}" destId="{99E4825C-43C9-4211-84CB-E7A0CA125FEB}" srcOrd="1" destOrd="0" parTransId="{65417434-5138-45FE-AB41-D0BFA8DF9AF7}" sibTransId="{2FC1FA09-4787-4719-97D2-183EC9FDBDE6}"/>
    <dgm:cxn modelId="{1237B163-64E5-4EDB-AA15-22D52A5C921C}" type="presOf" srcId="{164C5877-004E-49CE-A0C4-9BF0F0CEBBCB}" destId="{9CFF17BA-04DD-49A9-A1E3-183E8330715A}" srcOrd="0" destOrd="0" presId="urn:microsoft.com/office/officeart/2005/8/layout/hList1"/>
    <dgm:cxn modelId="{CA7EB749-B475-4778-B4F1-68C3763B81D5}" srcId="{45BDD6D4-5E31-4B27-9C89-E9C4B59E8DF4}" destId="{56B6960E-4119-43C2-B719-2B46D53A63EF}" srcOrd="3" destOrd="0" parTransId="{4B9998AF-D3A8-4BA3-B828-FB1FD76A9E67}" sibTransId="{7C0403EF-865F-44C8-BCFD-9AA2F39BFEC8}"/>
    <dgm:cxn modelId="{94DEF492-C49D-4420-91C2-16AB5C84725C}" srcId="{45BDD6D4-5E31-4B27-9C89-E9C4B59E8DF4}" destId="{B7BF53C5-5579-4708-A367-67B0E8FADE8C}" srcOrd="2" destOrd="0" parTransId="{37F015FD-4A55-4DBD-8E94-8E69C3906221}" sibTransId="{BCF96649-B07B-416D-9724-AA766D46C10A}"/>
    <dgm:cxn modelId="{893E08AE-C625-4462-8F95-AB9410660DD5}" type="presOf" srcId="{4B94A3F8-7414-4EA2-B41E-379A224E7AED}" destId="{108D66D3-7F7D-49B2-BFC8-F020CB967A26}" srcOrd="0" destOrd="0" presId="urn:microsoft.com/office/officeart/2005/8/layout/hList1"/>
    <dgm:cxn modelId="{395BC3BD-3851-4DFF-A753-248FE6AA35B8}" type="presOf" srcId="{B7BF53C5-5579-4708-A367-67B0E8FADE8C}" destId="{9CFF17BA-04DD-49A9-A1E3-183E8330715A}" srcOrd="0" destOrd="2" presId="urn:microsoft.com/office/officeart/2005/8/layout/hList1"/>
    <dgm:cxn modelId="{534AD6C5-585E-4952-8B49-7BB10F8ED3C2}" type="presOf" srcId="{45BDD6D4-5E31-4B27-9C89-E9C4B59E8DF4}" destId="{5A56D82B-56AD-4E36-B386-0F90787D61B7}" srcOrd="0" destOrd="0" presId="urn:microsoft.com/office/officeart/2005/8/layout/hList1"/>
    <dgm:cxn modelId="{C9058405-673B-48D8-A245-8CED4CA60629}" type="presParOf" srcId="{108D66D3-7F7D-49B2-BFC8-F020CB967A26}" destId="{420A4AA8-E6BC-4F28-B470-EF859955AA06}" srcOrd="0" destOrd="0" presId="urn:microsoft.com/office/officeart/2005/8/layout/hList1"/>
    <dgm:cxn modelId="{8B29557F-C4AB-4783-93D8-C5C08EBB8386}" type="presParOf" srcId="{420A4AA8-E6BC-4F28-B470-EF859955AA06}" destId="{5A56D82B-56AD-4E36-B386-0F90787D61B7}" srcOrd="0" destOrd="0" presId="urn:microsoft.com/office/officeart/2005/8/layout/hList1"/>
    <dgm:cxn modelId="{A7F13500-008C-4CC3-99E9-5487FA449274}" type="presParOf" srcId="{420A4AA8-E6BC-4F28-B470-EF859955AA06}" destId="{9CFF17BA-04DD-49A9-A1E3-183E8330715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6DEE52A0-3616-4A4F-86C5-1295B4983461}">
      <dgm:prSet phldrT="[Text]" custT="1">
        <dgm:style>
          <a:lnRef idx="2">
            <a:schemeClr val="dk1">
              <a:shade val="15000"/>
            </a:schemeClr>
          </a:lnRef>
          <a:fillRef idx="1">
            <a:schemeClr val="dk1"/>
          </a:fillRef>
          <a:effectRef idx="0">
            <a:schemeClr val="dk1"/>
          </a:effectRef>
          <a:fontRef idx="minor">
            <a:schemeClr val="lt1"/>
          </a:fontRef>
        </dgm:style>
      </dgm:prSet>
      <dgm:spPr/>
      <dgm:t>
        <a:bodyPr/>
        <a:lstStyle/>
        <a:p>
          <a:r>
            <a:rPr lang="en-CA" sz="2800" b="1"/>
            <a:t>AI as Assistant</a:t>
          </a:r>
        </a:p>
      </dgm:t>
    </dgm:pt>
    <dgm:pt modelId="{9A2EBA90-BB70-4A26-9207-A65E268BB878}" type="parTrans" cxnId="{43B557A9-5443-4591-B4DC-4AD7508215B7}">
      <dgm:prSet/>
      <dgm:spPr/>
      <dgm:t>
        <a:bodyPr/>
        <a:lstStyle/>
        <a:p>
          <a:endParaRPr lang="en-CA" sz="2800"/>
        </a:p>
      </dgm:t>
    </dgm:pt>
    <dgm:pt modelId="{CB0CBB27-58DA-4C65-897E-719A670B2D6D}" type="sibTrans" cxnId="{43B557A9-5443-4591-B4DC-4AD7508215B7}">
      <dgm:prSet/>
      <dgm:spPr/>
      <dgm:t>
        <a:bodyPr/>
        <a:lstStyle/>
        <a:p>
          <a:endParaRPr lang="en-CA" sz="2800"/>
        </a:p>
      </dgm:t>
    </dgm:pt>
    <dgm:pt modelId="{060CF61D-7C03-4DCB-AC0F-BC45514C69A9}">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Accuracy</a:t>
          </a:r>
        </a:p>
      </dgm:t>
    </dgm:pt>
    <dgm:pt modelId="{E19AAEF0-15B5-49BA-B7FA-143A236AE691}" type="parTrans" cxnId="{659D9D17-12BA-48CB-8626-6F1D4F5EE81B}">
      <dgm:prSet/>
      <dgm:spPr/>
      <dgm:t>
        <a:bodyPr/>
        <a:lstStyle/>
        <a:p>
          <a:endParaRPr lang="en-CA" sz="2800"/>
        </a:p>
      </dgm:t>
    </dgm:pt>
    <dgm:pt modelId="{CD46D363-AF00-4675-9177-BD86F8DB5267}" type="sibTrans" cxnId="{659D9D17-12BA-48CB-8626-6F1D4F5EE81B}">
      <dgm:prSet/>
      <dgm:spPr/>
      <dgm:t>
        <a:bodyPr/>
        <a:lstStyle/>
        <a:p>
          <a:endParaRPr lang="en-CA" sz="2800"/>
        </a:p>
      </dgm:t>
    </dgm:pt>
    <dgm:pt modelId="{9DDDB392-AA0A-4EA0-95E0-9BD71E7E823A}">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Brainstorming</a:t>
          </a:r>
        </a:p>
      </dgm:t>
    </dgm:pt>
    <dgm:pt modelId="{5E8AD9D1-BCB7-4DEE-BBE8-300DFDE6ABE0}" type="parTrans" cxnId="{76D439B5-416B-47FF-83CD-64662F072172}">
      <dgm:prSet/>
      <dgm:spPr/>
      <dgm:t>
        <a:bodyPr/>
        <a:lstStyle/>
        <a:p>
          <a:endParaRPr lang="en-CA" sz="2800"/>
        </a:p>
      </dgm:t>
    </dgm:pt>
    <dgm:pt modelId="{29A1B428-E272-48C8-B2BF-791524E1F6BF}" type="sibTrans" cxnId="{76D439B5-416B-47FF-83CD-64662F072172}">
      <dgm:prSet/>
      <dgm:spPr/>
      <dgm:t>
        <a:bodyPr/>
        <a:lstStyle/>
        <a:p>
          <a:endParaRPr lang="en-CA" sz="2800"/>
        </a:p>
      </dgm:t>
    </dgm:pt>
    <dgm:pt modelId="{807EE247-73D5-4E9E-91D8-C92B4FAA06F8}">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Coding</a:t>
          </a:r>
        </a:p>
      </dgm:t>
    </dgm:pt>
    <dgm:pt modelId="{721EC67F-13A6-4478-B62D-181838DB2992}" type="parTrans" cxnId="{4F7F700D-2861-4701-A1D9-0FC19F4AA50B}">
      <dgm:prSet/>
      <dgm:spPr/>
      <dgm:t>
        <a:bodyPr/>
        <a:lstStyle/>
        <a:p>
          <a:endParaRPr lang="en-CA" sz="2800"/>
        </a:p>
      </dgm:t>
    </dgm:pt>
    <dgm:pt modelId="{F5425EDB-2E70-4523-9909-F44ACF215079}" type="sibTrans" cxnId="{4F7F700D-2861-4701-A1D9-0FC19F4AA50B}">
      <dgm:prSet/>
      <dgm:spPr/>
      <dgm:t>
        <a:bodyPr/>
        <a:lstStyle/>
        <a:p>
          <a:endParaRPr lang="en-CA" sz="2800"/>
        </a:p>
      </dgm:t>
    </dgm:pt>
    <dgm:pt modelId="{C04E861E-3E50-4F11-870C-8FF7024719BE}">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Efficiency and productivity</a:t>
          </a:r>
        </a:p>
      </dgm:t>
    </dgm:pt>
    <dgm:pt modelId="{6CC6BE1F-C0D6-49D6-8179-7669C03DDD6D}" type="parTrans" cxnId="{0F5A2FF6-2271-4FF3-AB1B-94DC93D77162}">
      <dgm:prSet/>
      <dgm:spPr/>
      <dgm:t>
        <a:bodyPr/>
        <a:lstStyle/>
        <a:p>
          <a:endParaRPr lang="en-CA" sz="2800"/>
        </a:p>
      </dgm:t>
    </dgm:pt>
    <dgm:pt modelId="{A5B2D63F-F5F1-454D-B2EB-22CD4CB80D7D}" type="sibTrans" cxnId="{0F5A2FF6-2271-4FF3-AB1B-94DC93D77162}">
      <dgm:prSet/>
      <dgm:spPr/>
      <dgm:t>
        <a:bodyPr/>
        <a:lstStyle/>
        <a:p>
          <a:endParaRPr lang="en-CA" sz="2800"/>
        </a:p>
      </dgm:t>
    </dgm:pt>
    <dgm:pt modelId="{8E38E8AE-01F1-4213-A065-1ED38CD3B92F}">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Revise</a:t>
          </a:r>
        </a:p>
      </dgm:t>
    </dgm:pt>
    <dgm:pt modelId="{C8F2FE8D-D461-4499-9653-6BC5FE94A3D6}" type="parTrans" cxnId="{510C48D8-4D9A-4E25-AE45-9646B31D7F5D}">
      <dgm:prSet/>
      <dgm:spPr/>
      <dgm:t>
        <a:bodyPr/>
        <a:lstStyle/>
        <a:p>
          <a:endParaRPr lang="en-CA" sz="2800"/>
        </a:p>
      </dgm:t>
    </dgm:pt>
    <dgm:pt modelId="{A6C735FD-0C7B-471E-981F-73EA1623E64E}" type="sibTrans" cxnId="{510C48D8-4D9A-4E25-AE45-9646B31D7F5D}">
      <dgm:prSet/>
      <dgm:spPr/>
      <dgm:t>
        <a:bodyPr/>
        <a:lstStyle/>
        <a:p>
          <a:endParaRPr lang="en-CA" sz="2800"/>
        </a:p>
      </dgm:t>
    </dgm:pt>
    <dgm:pt modelId="{108D66D3-7F7D-49B2-BFC8-F020CB967A26}" type="pres">
      <dgm:prSet presAssocID="{4B94A3F8-7414-4EA2-B41E-379A224E7AED}" presName="Name0" presStyleCnt="0">
        <dgm:presLayoutVars>
          <dgm:dir/>
          <dgm:animLvl val="lvl"/>
          <dgm:resizeHandles val="exact"/>
        </dgm:presLayoutVars>
      </dgm:prSet>
      <dgm:spPr/>
    </dgm:pt>
    <dgm:pt modelId="{71742DC7-A288-486A-8B4A-5FF5719BB8EB}" type="pres">
      <dgm:prSet presAssocID="{6DEE52A0-3616-4A4F-86C5-1295B4983461}" presName="composite" presStyleCnt="0"/>
      <dgm:spPr/>
    </dgm:pt>
    <dgm:pt modelId="{8FEEB2C7-41A6-4174-8934-8CA30B1BEC7E}" type="pres">
      <dgm:prSet presAssocID="{6DEE52A0-3616-4A4F-86C5-1295B4983461}" presName="parTx" presStyleLbl="alignNode1" presStyleIdx="0" presStyleCnt="1">
        <dgm:presLayoutVars>
          <dgm:chMax val="0"/>
          <dgm:chPref val="0"/>
          <dgm:bulletEnabled val="1"/>
        </dgm:presLayoutVars>
      </dgm:prSet>
      <dgm:spPr/>
    </dgm:pt>
    <dgm:pt modelId="{B826FD16-086A-4B1F-9122-39AA102E057A}" type="pres">
      <dgm:prSet presAssocID="{6DEE52A0-3616-4A4F-86C5-1295B4983461}" presName="desTx" presStyleLbl="alignAccFollowNode1" presStyleIdx="0" presStyleCnt="1">
        <dgm:presLayoutVars>
          <dgm:bulletEnabled val="1"/>
        </dgm:presLayoutVars>
      </dgm:prSet>
      <dgm:spPr/>
    </dgm:pt>
  </dgm:ptLst>
  <dgm:cxnLst>
    <dgm:cxn modelId="{4F7F700D-2861-4701-A1D9-0FC19F4AA50B}" srcId="{6DEE52A0-3616-4A4F-86C5-1295B4983461}" destId="{807EE247-73D5-4E9E-91D8-C92B4FAA06F8}" srcOrd="2" destOrd="0" parTransId="{721EC67F-13A6-4478-B62D-181838DB2992}" sibTransId="{F5425EDB-2E70-4523-9909-F44ACF215079}"/>
    <dgm:cxn modelId="{659D9D17-12BA-48CB-8626-6F1D4F5EE81B}" srcId="{6DEE52A0-3616-4A4F-86C5-1295B4983461}" destId="{060CF61D-7C03-4DCB-AC0F-BC45514C69A9}" srcOrd="0" destOrd="0" parTransId="{E19AAEF0-15B5-49BA-B7FA-143A236AE691}" sibTransId="{CD46D363-AF00-4675-9177-BD86F8DB5267}"/>
    <dgm:cxn modelId="{CCF6081E-4B5F-4B5F-86EA-802D4CAAE433}" type="presOf" srcId="{807EE247-73D5-4E9E-91D8-C92B4FAA06F8}" destId="{B826FD16-086A-4B1F-9122-39AA102E057A}" srcOrd="0" destOrd="2" presId="urn:microsoft.com/office/officeart/2005/8/layout/hList1"/>
    <dgm:cxn modelId="{D8365177-D9AD-46F2-8D45-E99C234CFB92}" type="presOf" srcId="{9DDDB392-AA0A-4EA0-95E0-9BD71E7E823A}" destId="{B826FD16-086A-4B1F-9122-39AA102E057A}" srcOrd="0" destOrd="1" presId="urn:microsoft.com/office/officeart/2005/8/layout/hList1"/>
    <dgm:cxn modelId="{B21D5187-E1CB-482F-AE34-8A32C58F3F88}" type="presOf" srcId="{8E38E8AE-01F1-4213-A065-1ED38CD3B92F}" destId="{B826FD16-086A-4B1F-9122-39AA102E057A}" srcOrd="0" destOrd="4" presId="urn:microsoft.com/office/officeart/2005/8/layout/hList1"/>
    <dgm:cxn modelId="{43B557A9-5443-4591-B4DC-4AD7508215B7}" srcId="{4B94A3F8-7414-4EA2-B41E-379A224E7AED}" destId="{6DEE52A0-3616-4A4F-86C5-1295B4983461}" srcOrd="0" destOrd="0" parTransId="{9A2EBA90-BB70-4A26-9207-A65E268BB878}" sibTransId="{CB0CBB27-58DA-4C65-897E-719A670B2D6D}"/>
    <dgm:cxn modelId="{893E08AE-C625-4462-8F95-AB9410660DD5}" type="presOf" srcId="{4B94A3F8-7414-4EA2-B41E-379A224E7AED}" destId="{108D66D3-7F7D-49B2-BFC8-F020CB967A26}" srcOrd="0" destOrd="0" presId="urn:microsoft.com/office/officeart/2005/8/layout/hList1"/>
    <dgm:cxn modelId="{76D439B5-416B-47FF-83CD-64662F072172}" srcId="{6DEE52A0-3616-4A4F-86C5-1295B4983461}" destId="{9DDDB392-AA0A-4EA0-95E0-9BD71E7E823A}" srcOrd="1" destOrd="0" parTransId="{5E8AD9D1-BCB7-4DEE-BBE8-300DFDE6ABE0}" sibTransId="{29A1B428-E272-48C8-B2BF-791524E1F6BF}"/>
    <dgm:cxn modelId="{85A25BCB-4926-4A53-8680-FBBDE5D0135A}" type="presOf" srcId="{C04E861E-3E50-4F11-870C-8FF7024719BE}" destId="{B826FD16-086A-4B1F-9122-39AA102E057A}" srcOrd="0" destOrd="3" presId="urn:microsoft.com/office/officeart/2005/8/layout/hList1"/>
    <dgm:cxn modelId="{510C48D8-4D9A-4E25-AE45-9646B31D7F5D}" srcId="{6DEE52A0-3616-4A4F-86C5-1295B4983461}" destId="{8E38E8AE-01F1-4213-A065-1ED38CD3B92F}" srcOrd="4" destOrd="0" parTransId="{C8F2FE8D-D461-4499-9653-6BC5FE94A3D6}" sibTransId="{A6C735FD-0C7B-471E-981F-73EA1623E64E}"/>
    <dgm:cxn modelId="{9EC0D1DC-614E-4425-8B62-1B42306285D4}" type="presOf" srcId="{6DEE52A0-3616-4A4F-86C5-1295B4983461}" destId="{8FEEB2C7-41A6-4174-8934-8CA30B1BEC7E}" srcOrd="0" destOrd="0" presId="urn:microsoft.com/office/officeart/2005/8/layout/hList1"/>
    <dgm:cxn modelId="{597E1DE9-53E0-42ED-9FF5-4957E4AFD8D0}" type="presOf" srcId="{060CF61D-7C03-4DCB-AC0F-BC45514C69A9}" destId="{B826FD16-086A-4B1F-9122-39AA102E057A}" srcOrd="0" destOrd="0" presId="urn:microsoft.com/office/officeart/2005/8/layout/hList1"/>
    <dgm:cxn modelId="{0F5A2FF6-2271-4FF3-AB1B-94DC93D77162}" srcId="{6DEE52A0-3616-4A4F-86C5-1295B4983461}" destId="{C04E861E-3E50-4F11-870C-8FF7024719BE}" srcOrd="3" destOrd="0" parTransId="{6CC6BE1F-C0D6-49D6-8179-7669C03DDD6D}" sibTransId="{A5B2D63F-F5F1-454D-B2EB-22CD4CB80D7D}"/>
    <dgm:cxn modelId="{5CA8BE43-4609-464B-AF9E-CA187E2B2305}" type="presParOf" srcId="{108D66D3-7F7D-49B2-BFC8-F020CB967A26}" destId="{71742DC7-A288-486A-8B4A-5FF5719BB8EB}" srcOrd="0" destOrd="0" presId="urn:microsoft.com/office/officeart/2005/8/layout/hList1"/>
    <dgm:cxn modelId="{17F5A66E-38B6-40FE-B2A0-AFBB1BD4B859}" type="presParOf" srcId="{71742DC7-A288-486A-8B4A-5FF5719BB8EB}" destId="{8FEEB2C7-41A6-4174-8934-8CA30B1BEC7E}" srcOrd="0" destOrd="0" presId="urn:microsoft.com/office/officeart/2005/8/layout/hList1"/>
    <dgm:cxn modelId="{204A08C4-4AAD-4969-9B4D-D6F0B91958A9}" type="presParOf" srcId="{71742DC7-A288-486A-8B4A-5FF5719BB8EB}" destId="{B826FD16-086A-4B1F-9122-39AA102E057A}"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8DA98D08-69FC-4CEB-A4A0-CE67E8B73BDD}">
      <dgm:prSet phldrT="[Text]" custT="1">
        <dgm:style>
          <a:lnRef idx="2">
            <a:schemeClr val="dk1">
              <a:shade val="15000"/>
            </a:schemeClr>
          </a:lnRef>
          <a:fillRef idx="1">
            <a:schemeClr val="dk1"/>
          </a:fillRef>
          <a:effectRef idx="0">
            <a:schemeClr val="dk1"/>
          </a:effectRef>
          <a:fontRef idx="minor">
            <a:schemeClr val="lt1"/>
          </a:fontRef>
        </dgm:style>
      </dgm:prSet>
      <dgm:spPr/>
      <dgm:t>
        <a:bodyPr/>
        <a:lstStyle/>
        <a:p>
          <a:r>
            <a:rPr lang="en-CA" sz="2800" b="1"/>
            <a:t>AI as Practice Gap</a:t>
          </a:r>
        </a:p>
      </dgm:t>
    </dgm:pt>
    <dgm:pt modelId="{D48E1C09-4DAB-4B65-9132-BE1A8A5977F5}" type="parTrans" cxnId="{88A0FDFA-39D5-416F-8CA9-670A0F8763A4}">
      <dgm:prSet/>
      <dgm:spPr/>
      <dgm:t>
        <a:bodyPr/>
        <a:lstStyle/>
        <a:p>
          <a:endParaRPr lang="en-CA" sz="2800"/>
        </a:p>
      </dgm:t>
    </dgm:pt>
    <dgm:pt modelId="{54710934-68BB-4AC2-9A3B-C8BE5AFAD081}" type="sibTrans" cxnId="{88A0FDFA-39D5-416F-8CA9-670A0F8763A4}">
      <dgm:prSet/>
      <dgm:spPr/>
      <dgm:t>
        <a:bodyPr/>
        <a:lstStyle/>
        <a:p>
          <a:endParaRPr lang="en-CA" sz="2800"/>
        </a:p>
      </dgm:t>
    </dgm:pt>
    <dgm:pt modelId="{AF924EBC-2544-4177-A3A1-E79EA459749D}">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Fear</a:t>
          </a:r>
        </a:p>
      </dgm:t>
    </dgm:pt>
    <dgm:pt modelId="{C59AF67A-D0FE-4D47-B8CC-241063BD17EC}" type="parTrans" cxnId="{BE3663D8-3AA3-40F3-AA64-D2FC544D7068}">
      <dgm:prSet/>
      <dgm:spPr/>
      <dgm:t>
        <a:bodyPr/>
        <a:lstStyle/>
        <a:p>
          <a:endParaRPr lang="en-CA" sz="2800"/>
        </a:p>
      </dgm:t>
    </dgm:pt>
    <dgm:pt modelId="{E0EEEF04-EF3C-4B6B-812A-4276A582FAC2}" type="sibTrans" cxnId="{BE3663D8-3AA3-40F3-AA64-D2FC544D7068}">
      <dgm:prSet/>
      <dgm:spPr/>
      <dgm:t>
        <a:bodyPr/>
        <a:lstStyle/>
        <a:p>
          <a:endParaRPr lang="en-CA" sz="2800"/>
        </a:p>
      </dgm:t>
    </dgm:pt>
    <dgm:pt modelId="{A1E5F5C7-FBE7-4150-A7EE-A6DA9F0998A4}">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Crediting AI</a:t>
          </a:r>
        </a:p>
      </dgm:t>
    </dgm:pt>
    <dgm:pt modelId="{9BDD7205-3AB9-49D7-B605-D42E312F1D47}" type="parTrans" cxnId="{FA190E8E-695D-476F-A361-790A8B9EC667}">
      <dgm:prSet/>
      <dgm:spPr/>
      <dgm:t>
        <a:bodyPr/>
        <a:lstStyle/>
        <a:p>
          <a:endParaRPr lang="en-CA" sz="2800"/>
        </a:p>
      </dgm:t>
    </dgm:pt>
    <dgm:pt modelId="{12E53718-9513-4840-9006-254E28CE7C48}" type="sibTrans" cxnId="{FA190E8E-695D-476F-A361-790A8B9EC667}">
      <dgm:prSet/>
      <dgm:spPr/>
      <dgm:t>
        <a:bodyPr/>
        <a:lstStyle/>
        <a:p>
          <a:endParaRPr lang="en-CA" sz="2800"/>
        </a:p>
      </dgm:t>
    </dgm:pt>
    <dgm:pt modelId="{D3A18753-2AC9-40C3-87AF-2060653979A6}">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Policies</a:t>
          </a:r>
        </a:p>
      </dgm:t>
    </dgm:pt>
    <dgm:pt modelId="{86772C34-DA7A-4521-9190-6C7DEF217864}" type="parTrans" cxnId="{0BECE4C5-7E3B-41A2-B1C0-32085C3F997E}">
      <dgm:prSet/>
      <dgm:spPr/>
      <dgm:t>
        <a:bodyPr/>
        <a:lstStyle/>
        <a:p>
          <a:endParaRPr lang="en-CA" sz="2800"/>
        </a:p>
      </dgm:t>
    </dgm:pt>
    <dgm:pt modelId="{D7B82BBB-EF64-4E9C-A4E0-C21283261219}" type="sibTrans" cxnId="{0BECE4C5-7E3B-41A2-B1C0-32085C3F997E}">
      <dgm:prSet/>
      <dgm:spPr/>
      <dgm:t>
        <a:bodyPr/>
        <a:lstStyle/>
        <a:p>
          <a:endParaRPr lang="en-CA" sz="2800"/>
        </a:p>
      </dgm:t>
    </dgm:pt>
    <dgm:pt modelId="{EE204525-7414-4305-96C4-0C861CF93691}">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Teach use</a:t>
          </a:r>
        </a:p>
      </dgm:t>
    </dgm:pt>
    <dgm:pt modelId="{73434392-B7CC-4C23-B090-582EEB2C9C95}" type="parTrans" cxnId="{BB7F603D-AB4F-4718-B3E5-50A642357946}">
      <dgm:prSet/>
      <dgm:spPr/>
      <dgm:t>
        <a:bodyPr/>
        <a:lstStyle/>
        <a:p>
          <a:endParaRPr lang="en-CA" sz="2800"/>
        </a:p>
      </dgm:t>
    </dgm:pt>
    <dgm:pt modelId="{64903A80-C181-4E36-B3D3-8DB1659C5576}" type="sibTrans" cxnId="{BB7F603D-AB4F-4718-B3E5-50A642357946}">
      <dgm:prSet/>
      <dgm:spPr/>
      <dgm:t>
        <a:bodyPr/>
        <a:lstStyle/>
        <a:p>
          <a:endParaRPr lang="en-CA" sz="2800"/>
        </a:p>
      </dgm:t>
    </dgm:pt>
    <dgm:pt modelId="{108D66D3-7F7D-49B2-BFC8-F020CB967A26}" type="pres">
      <dgm:prSet presAssocID="{4B94A3F8-7414-4EA2-B41E-379A224E7AED}" presName="Name0" presStyleCnt="0">
        <dgm:presLayoutVars>
          <dgm:dir/>
          <dgm:animLvl val="lvl"/>
          <dgm:resizeHandles val="exact"/>
        </dgm:presLayoutVars>
      </dgm:prSet>
      <dgm:spPr/>
    </dgm:pt>
    <dgm:pt modelId="{F9AF14B9-E767-4174-A083-A1BB40782DE6}" type="pres">
      <dgm:prSet presAssocID="{8DA98D08-69FC-4CEB-A4A0-CE67E8B73BDD}" presName="composite" presStyleCnt="0"/>
      <dgm:spPr/>
    </dgm:pt>
    <dgm:pt modelId="{CB4F3035-6CD0-4426-9A75-E387ECE0F1A0}" type="pres">
      <dgm:prSet presAssocID="{8DA98D08-69FC-4CEB-A4A0-CE67E8B73BDD}" presName="parTx" presStyleLbl="alignNode1" presStyleIdx="0" presStyleCnt="1" custScaleY="120094">
        <dgm:presLayoutVars>
          <dgm:chMax val="0"/>
          <dgm:chPref val="0"/>
          <dgm:bulletEnabled val="1"/>
        </dgm:presLayoutVars>
      </dgm:prSet>
      <dgm:spPr/>
    </dgm:pt>
    <dgm:pt modelId="{271A2D02-DCDF-436C-8614-D69BEF011446}" type="pres">
      <dgm:prSet presAssocID="{8DA98D08-69FC-4CEB-A4A0-CE67E8B73BDD}" presName="desTx" presStyleLbl="alignAccFollowNode1" presStyleIdx="0" presStyleCnt="1">
        <dgm:presLayoutVars>
          <dgm:bulletEnabled val="1"/>
        </dgm:presLayoutVars>
      </dgm:prSet>
      <dgm:spPr/>
    </dgm:pt>
  </dgm:ptLst>
  <dgm:cxnLst>
    <dgm:cxn modelId="{5856AC11-00E4-40BE-BEFE-CA78AD6360A0}" type="presOf" srcId="{A1E5F5C7-FBE7-4150-A7EE-A6DA9F0998A4}" destId="{271A2D02-DCDF-436C-8614-D69BEF011446}" srcOrd="0" destOrd="1" presId="urn:microsoft.com/office/officeart/2005/8/layout/hList1"/>
    <dgm:cxn modelId="{BB7F603D-AB4F-4718-B3E5-50A642357946}" srcId="{8DA98D08-69FC-4CEB-A4A0-CE67E8B73BDD}" destId="{EE204525-7414-4305-96C4-0C861CF93691}" srcOrd="3" destOrd="0" parTransId="{73434392-B7CC-4C23-B090-582EEB2C9C95}" sibTransId="{64903A80-C181-4E36-B3D3-8DB1659C5576}"/>
    <dgm:cxn modelId="{BB842E8C-B2EC-491B-8614-CDE50B0EEDDF}" type="presOf" srcId="{8DA98D08-69FC-4CEB-A4A0-CE67E8B73BDD}" destId="{CB4F3035-6CD0-4426-9A75-E387ECE0F1A0}" srcOrd="0" destOrd="0" presId="urn:microsoft.com/office/officeart/2005/8/layout/hList1"/>
    <dgm:cxn modelId="{FA190E8E-695D-476F-A361-790A8B9EC667}" srcId="{8DA98D08-69FC-4CEB-A4A0-CE67E8B73BDD}" destId="{A1E5F5C7-FBE7-4150-A7EE-A6DA9F0998A4}" srcOrd="1" destOrd="0" parTransId="{9BDD7205-3AB9-49D7-B605-D42E312F1D47}" sibTransId="{12E53718-9513-4840-9006-254E28CE7C48}"/>
    <dgm:cxn modelId="{893E08AE-C625-4462-8F95-AB9410660DD5}" type="presOf" srcId="{4B94A3F8-7414-4EA2-B41E-379A224E7AED}" destId="{108D66D3-7F7D-49B2-BFC8-F020CB967A26}" srcOrd="0" destOrd="0" presId="urn:microsoft.com/office/officeart/2005/8/layout/hList1"/>
    <dgm:cxn modelId="{0BECE4C5-7E3B-41A2-B1C0-32085C3F997E}" srcId="{8DA98D08-69FC-4CEB-A4A0-CE67E8B73BDD}" destId="{D3A18753-2AC9-40C3-87AF-2060653979A6}" srcOrd="2" destOrd="0" parTransId="{86772C34-DA7A-4521-9190-6C7DEF217864}" sibTransId="{D7B82BBB-EF64-4E9C-A4E0-C21283261219}"/>
    <dgm:cxn modelId="{BE3663D8-3AA3-40F3-AA64-D2FC544D7068}" srcId="{8DA98D08-69FC-4CEB-A4A0-CE67E8B73BDD}" destId="{AF924EBC-2544-4177-A3A1-E79EA459749D}" srcOrd="0" destOrd="0" parTransId="{C59AF67A-D0FE-4D47-B8CC-241063BD17EC}" sibTransId="{E0EEEF04-EF3C-4B6B-812A-4276A582FAC2}"/>
    <dgm:cxn modelId="{EB5848E7-16B4-474C-B5E2-CDA7A8E32B76}" type="presOf" srcId="{D3A18753-2AC9-40C3-87AF-2060653979A6}" destId="{271A2D02-DCDF-436C-8614-D69BEF011446}" srcOrd="0" destOrd="2" presId="urn:microsoft.com/office/officeart/2005/8/layout/hList1"/>
    <dgm:cxn modelId="{FAC5CEF4-D4E3-41A3-88ED-ECF25A8FF4D5}" type="presOf" srcId="{EE204525-7414-4305-96C4-0C861CF93691}" destId="{271A2D02-DCDF-436C-8614-D69BEF011446}" srcOrd="0" destOrd="3" presId="urn:microsoft.com/office/officeart/2005/8/layout/hList1"/>
    <dgm:cxn modelId="{681BC4F7-B80B-46B8-A19D-4EEA12678689}" type="presOf" srcId="{AF924EBC-2544-4177-A3A1-E79EA459749D}" destId="{271A2D02-DCDF-436C-8614-D69BEF011446}" srcOrd="0" destOrd="0" presId="urn:microsoft.com/office/officeart/2005/8/layout/hList1"/>
    <dgm:cxn modelId="{88A0FDFA-39D5-416F-8CA9-670A0F8763A4}" srcId="{4B94A3F8-7414-4EA2-B41E-379A224E7AED}" destId="{8DA98D08-69FC-4CEB-A4A0-CE67E8B73BDD}" srcOrd="0" destOrd="0" parTransId="{D48E1C09-4DAB-4B65-9132-BE1A8A5977F5}" sibTransId="{54710934-68BB-4AC2-9A3B-C8BE5AFAD081}"/>
    <dgm:cxn modelId="{0ADCEED7-6568-401A-8573-7A1474D88A76}" type="presParOf" srcId="{108D66D3-7F7D-49B2-BFC8-F020CB967A26}" destId="{F9AF14B9-E767-4174-A083-A1BB40782DE6}" srcOrd="0" destOrd="0" presId="urn:microsoft.com/office/officeart/2005/8/layout/hList1"/>
    <dgm:cxn modelId="{95F2EC61-BE3B-4655-9856-3BF821CF6622}" type="presParOf" srcId="{F9AF14B9-E767-4174-A083-A1BB40782DE6}" destId="{CB4F3035-6CD0-4426-9A75-E387ECE0F1A0}" srcOrd="0" destOrd="0" presId="urn:microsoft.com/office/officeart/2005/8/layout/hList1"/>
    <dgm:cxn modelId="{E8F4F4E6-3431-4110-BF85-5AE4A5D712A3}" type="presParOf" srcId="{F9AF14B9-E767-4174-A083-A1BB40782DE6}" destId="{271A2D02-DCDF-436C-8614-D69BEF011446}"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BC30BF67-CBF1-49F6-91F5-D99B9BEB960F}">
      <dgm:prSet phldrT="[Text]" custT="1">
        <dgm:style>
          <a:lnRef idx="2">
            <a:schemeClr val="dk1">
              <a:shade val="15000"/>
            </a:schemeClr>
          </a:lnRef>
          <a:fillRef idx="1">
            <a:schemeClr val="dk1"/>
          </a:fillRef>
          <a:effectRef idx="0">
            <a:schemeClr val="dk1"/>
          </a:effectRef>
          <a:fontRef idx="minor">
            <a:schemeClr val="lt1"/>
          </a:fontRef>
        </dgm:style>
      </dgm:prSet>
      <dgm:spPr/>
      <dgm:t>
        <a:bodyPr/>
        <a:lstStyle/>
        <a:p>
          <a:r>
            <a:rPr lang="en-CA" sz="2800" b="1"/>
            <a:t>AI as Private Tutor</a:t>
          </a:r>
        </a:p>
      </dgm:t>
    </dgm:pt>
    <dgm:pt modelId="{29408F98-9E41-4CC4-89D6-21B281003BFD}" type="parTrans" cxnId="{D3A727F5-4238-4D91-9CFC-6B4769E21E72}">
      <dgm:prSet/>
      <dgm:spPr/>
      <dgm:t>
        <a:bodyPr/>
        <a:lstStyle/>
        <a:p>
          <a:endParaRPr lang="en-CA" sz="2800"/>
        </a:p>
      </dgm:t>
    </dgm:pt>
    <dgm:pt modelId="{7DBFF3C2-6F18-49EE-8391-AAF8B3054D17}" type="sibTrans" cxnId="{D3A727F5-4238-4D91-9CFC-6B4769E21E72}">
      <dgm:prSet/>
      <dgm:spPr/>
      <dgm:t>
        <a:bodyPr/>
        <a:lstStyle/>
        <a:p>
          <a:endParaRPr lang="en-CA" sz="2800"/>
        </a:p>
      </dgm:t>
    </dgm:pt>
    <dgm:pt modelId="{D21E5934-02B1-4856-849A-115A8BFE61F6}">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Answers</a:t>
          </a:r>
        </a:p>
      </dgm:t>
    </dgm:pt>
    <dgm:pt modelId="{70D3D3C0-5FE5-4BE9-8B52-C85613C844CE}" type="parTrans" cxnId="{35A4F8B8-8CD9-4E21-8D08-F03AF6D2F66C}">
      <dgm:prSet/>
      <dgm:spPr/>
      <dgm:t>
        <a:bodyPr/>
        <a:lstStyle/>
        <a:p>
          <a:endParaRPr lang="en-CA" sz="2800"/>
        </a:p>
      </dgm:t>
    </dgm:pt>
    <dgm:pt modelId="{87B513EE-C194-4DCB-B25F-AE0ED549CA02}" type="sibTrans" cxnId="{35A4F8B8-8CD9-4E21-8D08-F03AF6D2F66C}">
      <dgm:prSet/>
      <dgm:spPr/>
      <dgm:t>
        <a:bodyPr/>
        <a:lstStyle/>
        <a:p>
          <a:endParaRPr lang="en-CA" sz="2800"/>
        </a:p>
      </dgm:t>
    </dgm:pt>
    <dgm:pt modelId="{3608DC92-A625-454B-B8E4-375899C84306}">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Better than Google</a:t>
          </a:r>
        </a:p>
      </dgm:t>
    </dgm:pt>
    <dgm:pt modelId="{7FC97EE5-8184-4042-87E4-D7CF3F2EE09B}" type="parTrans" cxnId="{783A220F-801B-4747-A25D-CAFA8A87D284}">
      <dgm:prSet/>
      <dgm:spPr/>
      <dgm:t>
        <a:bodyPr/>
        <a:lstStyle/>
        <a:p>
          <a:endParaRPr lang="en-CA" sz="2800"/>
        </a:p>
      </dgm:t>
    </dgm:pt>
    <dgm:pt modelId="{A2012021-2DC9-4B70-95FA-D48AD7F19092}" type="sibTrans" cxnId="{783A220F-801B-4747-A25D-CAFA8A87D284}">
      <dgm:prSet/>
      <dgm:spPr/>
      <dgm:t>
        <a:bodyPr/>
        <a:lstStyle/>
        <a:p>
          <a:endParaRPr lang="en-CA" sz="2800"/>
        </a:p>
      </dgm:t>
    </dgm:pt>
    <dgm:pt modelId="{C1B97ED0-3541-4D48-9A29-E20CF7A195A1}">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Language</a:t>
          </a:r>
        </a:p>
      </dgm:t>
    </dgm:pt>
    <dgm:pt modelId="{A40CFBDD-85A0-45EF-B202-D7E1B8AE4405}" type="parTrans" cxnId="{7ADFD2F1-AF42-4EE3-9AEC-E178340277E5}">
      <dgm:prSet/>
      <dgm:spPr/>
      <dgm:t>
        <a:bodyPr/>
        <a:lstStyle/>
        <a:p>
          <a:endParaRPr lang="en-CA" sz="2800"/>
        </a:p>
      </dgm:t>
    </dgm:pt>
    <dgm:pt modelId="{101DFA53-2784-44DD-810B-7E16362B9A81}" type="sibTrans" cxnId="{7ADFD2F1-AF42-4EE3-9AEC-E178340277E5}">
      <dgm:prSet/>
      <dgm:spPr/>
      <dgm:t>
        <a:bodyPr/>
        <a:lstStyle/>
        <a:p>
          <a:endParaRPr lang="en-CA" sz="2800"/>
        </a:p>
      </dgm:t>
    </dgm:pt>
    <dgm:pt modelId="{3D0E0991-D625-4EC6-AE47-ADD1703A8120}">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Summarizing and simplifying</a:t>
          </a:r>
        </a:p>
      </dgm:t>
    </dgm:pt>
    <dgm:pt modelId="{D6028233-B535-4752-AFD3-3F7AF3F7F467}" type="parTrans" cxnId="{D23EFE6D-9059-40C6-A7F3-D49C41116AD4}">
      <dgm:prSet/>
      <dgm:spPr/>
      <dgm:t>
        <a:bodyPr/>
        <a:lstStyle/>
        <a:p>
          <a:endParaRPr lang="en-CA" sz="2800"/>
        </a:p>
      </dgm:t>
    </dgm:pt>
    <dgm:pt modelId="{C72737AC-1F09-4115-9AEB-9B58E37316F4}" type="sibTrans" cxnId="{D23EFE6D-9059-40C6-A7F3-D49C41116AD4}">
      <dgm:prSet/>
      <dgm:spPr/>
      <dgm:t>
        <a:bodyPr/>
        <a:lstStyle/>
        <a:p>
          <a:endParaRPr lang="en-CA" sz="2800"/>
        </a:p>
      </dgm:t>
    </dgm:pt>
    <dgm:pt modelId="{B8C16C3E-A749-470B-A7C9-376AD4AF3F9D}">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Tailored learning</a:t>
          </a:r>
        </a:p>
      </dgm:t>
    </dgm:pt>
    <dgm:pt modelId="{01CE640D-93BA-49F1-B74C-CA8545C6E17B}" type="parTrans" cxnId="{E7436F7D-4BCE-4E52-9432-02758B8F20ED}">
      <dgm:prSet/>
      <dgm:spPr/>
      <dgm:t>
        <a:bodyPr/>
        <a:lstStyle/>
        <a:p>
          <a:endParaRPr lang="en-CA" sz="2800"/>
        </a:p>
      </dgm:t>
    </dgm:pt>
    <dgm:pt modelId="{CC00B5AB-D65D-4B59-A98E-06B920E5B1CB}" type="sibTrans" cxnId="{E7436F7D-4BCE-4E52-9432-02758B8F20ED}">
      <dgm:prSet/>
      <dgm:spPr/>
      <dgm:t>
        <a:bodyPr/>
        <a:lstStyle/>
        <a:p>
          <a:endParaRPr lang="en-CA" sz="2800"/>
        </a:p>
      </dgm:t>
    </dgm:pt>
    <dgm:pt modelId="{4BC2685F-EF76-4C0F-8395-865F408FF092}">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dirty="0"/>
            <a:t>Test prep</a:t>
          </a:r>
        </a:p>
      </dgm:t>
    </dgm:pt>
    <dgm:pt modelId="{57F79BC9-F71C-427A-94E8-ABE054C05451}" type="parTrans" cxnId="{7A0DE99F-5C38-4F9D-B809-E3D980658878}">
      <dgm:prSet/>
      <dgm:spPr/>
      <dgm:t>
        <a:bodyPr/>
        <a:lstStyle/>
        <a:p>
          <a:endParaRPr lang="en-CA" sz="2800"/>
        </a:p>
      </dgm:t>
    </dgm:pt>
    <dgm:pt modelId="{2A17CE8D-20E0-499B-B4A1-94B214DF23EA}" type="sibTrans" cxnId="{7A0DE99F-5C38-4F9D-B809-E3D980658878}">
      <dgm:prSet/>
      <dgm:spPr/>
      <dgm:t>
        <a:bodyPr/>
        <a:lstStyle/>
        <a:p>
          <a:endParaRPr lang="en-CA" sz="2800"/>
        </a:p>
      </dgm:t>
    </dgm:pt>
    <dgm:pt modelId="{108D66D3-7F7D-49B2-BFC8-F020CB967A26}" type="pres">
      <dgm:prSet presAssocID="{4B94A3F8-7414-4EA2-B41E-379A224E7AED}" presName="Name0" presStyleCnt="0">
        <dgm:presLayoutVars>
          <dgm:dir/>
          <dgm:animLvl val="lvl"/>
          <dgm:resizeHandles val="exact"/>
        </dgm:presLayoutVars>
      </dgm:prSet>
      <dgm:spPr/>
    </dgm:pt>
    <dgm:pt modelId="{7CB01098-D195-4A14-820C-B3766F5C1899}" type="pres">
      <dgm:prSet presAssocID="{BC30BF67-CBF1-49F6-91F5-D99B9BEB960F}" presName="composite" presStyleCnt="0"/>
      <dgm:spPr/>
    </dgm:pt>
    <dgm:pt modelId="{3B172296-D492-46C4-8CD6-3AB6FFBA4AD1}" type="pres">
      <dgm:prSet presAssocID="{BC30BF67-CBF1-49F6-91F5-D99B9BEB960F}" presName="parTx" presStyleLbl="alignNode1" presStyleIdx="0" presStyleCnt="1">
        <dgm:presLayoutVars>
          <dgm:chMax val="0"/>
          <dgm:chPref val="0"/>
          <dgm:bulletEnabled val="1"/>
        </dgm:presLayoutVars>
      </dgm:prSet>
      <dgm:spPr/>
    </dgm:pt>
    <dgm:pt modelId="{9069BF4C-86F5-4580-B9DF-49E27B8D29FD}" type="pres">
      <dgm:prSet presAssocID="{BC30BF67-CBF1-49F6-91F5-D99B9BEB960F}" presName="desTx" presStyleLbl="alignAccFollowNode1" presStyleIdx="0" presStyleCnt="1">
        <dgm:presLayoutVars>
          <dgm:bulletEnabled val="1"/>
        </dgm:presLayoutVars>
      </dgm:prSet>
      <dgm:spPr/>
    </dgm:pt>
  </dgm:ptLst>
  <dgm:cxnLst>
    <dgm:cxn modelId="{71BC4F02-97D2-4D4C-8418-F284E6FFF793}" type="presOf" srcId="{4BC2685F-EF76-4C0F-8395-865F408FF092}" destId="{9069BF4C-86F5-4580-B9DF-49E27B8D29FD}" srcOrd="0" destOrd="5" presId="urn:microsoft.com/office/officeart/2005/8/layout/hList1"/>
    <dgm:cxn modelId="{783A220F-801B-4747-A25D-CAFA8A87D284}" srcId="{BC30BF67-CBF1-49F6-91F5-D99B9BEB960F}" destId="{3608DC92-A625-454B-B8E4-375899C84306}" srcOrd="1" destOrd="0" parTransId="{7FC97EE5-8184-4042-87E4-D7CF3F2EE09B}" sibTransId="{A2012021-2DC9-4B70-95FA-D48AD7F19092}"/>
    <dgm:cxn modelId="{660CDF2D-18DD-4B60-8084-0B8193FEDD84}" type="presOf" srcId="{D21E5934-02B1-4856-849A-115A8BFE61F6}" destId="{9069BF4C-86F5-4580-B9DF-49E27B8D29FD}" srcOrd="0" destOrd="0" presId="urn:microsoft.com/office/officeart/2005/8/layout/hList1"/>
    <dgm:cxn modelId="{D23EFE6D-9059-40C6-A7F3-D49C41116AD4}" srcId="{BC30BF67-CBF1-49F6-91F5-D99B9BEB960F}" destId="{3D0E0991-D625-4EC6-AE47-ADD1703A8120}" srcOrd="3" destOrd="0" parTransId="{D6028233-B535-4752-AFD3-3F7AF3F7F467}" sibTransId="{C72737AC-1F09-4115-9AEB-9B58E37316F4}"/>
    <dgm:cxn modelId="{A818327D-F5C4-442D-AEBB-41693B32904C}" type="presOf" srcId="{C1B97ED0-3541-4D48-9A29-E20CF7A195A1}" destId="{9069BF4C-86F5-4580-B9DF-49E27B8D29FD}" srcOrd="0" destOrd="2" presId="urn:microsoft.com/office/officeart/2005/8/layout/hList1"/>
    <dgm:cxn modelId="{E7436F7D-4BCE-4E52-9432-02758B8F20ED}" srcId="{BC30BF67-CBF1-49F6-91F5-D99B9BEB960F}" destId="{B8C16C3E-A749-470B-A7C9-376AD4AF3F9D}" srcOrd="4" destOrd="0" parTransId="{01CE640D-93BA-49F1-B74C-CA8545C6E17B}" sibTransId="{CC00B5AB-D65D-4B59-A98E-06B920E5B1CB}"/>
    <dgm:cxn modelId="{D2D70F8B-D909-4571-B305-584A0C4E2028}" type="presOf" srcId="{BC30BF67-CBF1-49F6-91F5-D99B9BEB960F}" destId="{3B172296-D492-46C4-8CD6-3AB6FFBA4AD1}" srcOrd="0" destOrd="0" presId="urn:microsoft.com/office/officeart/2005/8/layout/hList1"/>
    <dgm:cxn modelId="{55E2E59F-155F-4073-BD78-542CC1547845}" type="presOf" srcId="{3D0E0991-D625-4EC6-AE47-ADD1703A8120}" destId="{9069BF4C-86F5-4580-B9DF-49E27B8D29FD}" srcOrd="0" destOrd="3" presId="urn:microsoft.com/office/officeart/2005/8/layout/hList1"/>
    <dgm:cxn modelId="{7A0DE99F-5C38-4F9D-B809-E3D980658878}" srcId="{BC30BF67-CBF1-49F6-91F5-D99B9BEB960F}" destId="{4BC2685F-EF76-4C0F-8395-865F408FF092}" srcOrd="5" destOrd="0" parTransId="{57F79BC9-F71C-427A-94E8-ABE054C05451}" sibTransId="{2A17CE8D-20E0-499B-B4A1-94B214DF23EA}"/>
    <dgm:cxn modelId="{893E08AE-C625-4462-8F95-AB9410660DD5}" type="presOf" srcId="{4B94A3F8-7414-4EA2-B41E-379A224E7AED}" destId="{108D66D3-7F7D-49B2-BFC8-F020CB967A26}" srcOrd="0" destOrd="0" presId="urn:microsoft.com/office/officeart/2005/8/layout/hList1"/>
    <dgm:cxn modelId="{35A4F8B8-8CD9-4E21-8D08-F03AF6D2F66C}" srcId="{BC30BF67-CBF1-49F6-91F5-D99B9BEB960F}" destId="{D21E5934-02B1-4856-849A-115A8BFE61F6}" srcOrd="0" destOrd="0" parTransId="{70D3D3C0-5FE5-4BE9-8B52-C85613C844CE}" sibTransId="{87B513EE-C194-4DCB-B25F-AE0ED549CA02}"/>
    <dgm:cxn modelId="{0BCCB8C2-A88C-462C-8608-09974E5B8A67}" type="presOf" srcId="{3608DC92-A625-454B-B8E4-375899C84306}" destId="{9069BF4C-86F5-4580-B9DF-49E27B8D29FD}" srcOrd="0" destOrd="1" presId="urn:microsoft.com/office/officeart/2005/8/layout/hList1"/>
    <dgm:cxn modelId="{7ADFD2F1-AF42-4EE3-9AEC-E178340277E5}" srcId="{BC30BF67-CBF1-49F6-91F5-D99B9BEB960F}" destId="{C1B97ED0-3541-4D48-9A29-E20CF7A195A1}" srcOrd="2" destOrd="0" parTransId="{A40CFBDD-85A0-45EF-B202-D7E1B8AE4405}" sibTransId="{101DFA53-2784-44DD-810B-7E16362B9A81}"/>
    <dgm:cxn modelId="{F2198AF3-1556-4DFD-B068-8BBDD78A1A2A}" type="presOf" srcId="{B8C16C3E-A749-470B-A7C9-376AD4AF3F9D}" destId="{9069BF4C-86F5-4580-B9DF-49E27B8D29FD}" srcOrd="0" destOrd="4" presId="urn:microsoft.com/office/officeart/2005/8/layout/hList1"/>
    <dgm:cxn modelId="{D3A727F5-4238-4D91-9CFC-6B4769E21E72}" srcId="{4B94A3F8-7414-4EA2-B41E-379A224E7AED}" destId="{BC30BF67-CBF1-49F6-91F5-D99B9BEB960F}" srcOrd="0" destOrd="0" parTransId="{29408F98-9E41-4CC4-89D6-21B281003BFD}" sibTransId="{7DBFF3C2-6F18-49EE-8391-AAF8B3054D17}"/>
    <dgm:cxn modelId="{7713098A-43D0-486F-B1C8-A2825EDFC816}" type="presParOf" srcId="{108D66D3-7F7D-49B2-BFC8-F020CB967A26}" destId="{7CB01098-D195-4A14-820C-B3766F5C1899}" srcOrd="0" destOrd="0" presId="urn:microsoft.com/office/officeart/2005/8/layout/hList1"/>
    <dgm:cxn modelId="{47EC3D87-2AF4-4773-867B-A4C69A118DBA}" type="presParOf" srcId="{7CB01098-D195-4A14-820C-B3766F5C1899}" destId="{3B172296-D492-46C4-8CD6-3AB6FFBA4AD1}" srcOrd="0" destOrd="0" presId="urn:microsoft.com/office/officeart/2005/8/layout/hList1"/>
    <dgm:cxn modelId="{E336FB36-9B0E-45B7-88DB-B044EE24D300}" type="presParOf" srcId="{7CB01098-D195-4A14-820C-B3766F5C1899}" destId="{9069BF4C-86F5-4580-B9DF-49E27B8D29FD}"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B94A3F8-7414-4EA2-B41E-379A224E7AED}"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CA"/>
        </a:p>
      </dgm:t>
    </dgm:pt>
    <dgm:pt modelId="{D6330B46-D4F2-4382-85E6-4B7FC8D19623}">
      <dgm:prSet phldrT="[Text]" custT="1">
        <dgm:style>
          <a:lnRef idx="2">
            <a:schemeClr val="dk1">
              <a:shade val="15000"/>
            </a:schemeClr>
          </a:lnRef>
          <a:fillRef idx="1">
            <a:schemeClr val="dk1"/>
          </a:fillRef>
          <a:effectRef idx="0">
            <a:schemeClr val="dk1"/>
          </a:effectRef>
          <a:fontRef idx="minor">
            <a:schemeClr val="lt1"/>
          </a:fontRef>
        </dgm:style>
      </dgm:prSet>
      <dgm:spPr/>
      <dgm:t>
        <a:bodyPr/>
        <a:lstStyle/>
        <a:p>
          <a:r>
            <a:rPr lang="en-CA" sz="2800" b="1"/>
            <a:t>AI as Threat</a:t>
          </a:r>
        </a:p>
      </dgm:t>
    </dgm:pt>
    <dgm:pt modelId="{F9B59E23-0D76-404E-91E8-6F07C096F931}" type="parTrans" cxnId="{F4E4F000-2EDC-4C58-8AD9-303514930821}">
      <dgm:prSet/>
      <dgm:spPr/>
      <dgm:t>
        <a:bodyPr/>
        <a:lstStyle/>
        <a:p>
          <a:endParaRPr lang="en-CA" sz="2800"/>
        </a:p>
      </dgm:t>
    </dgm:pt>
    <dgm:pt modelId="{2A7DED70-7A71-4EB3-9089-1AE75638CD55}" type="sibTrans" cxnId="{F4E4F000-2EDC-4C58-8AD9-303514930821}">
      <dgm:prSet/>
      <dgm:spPr/>
      <dgm:t>
        <a:bodyPr/>
        <a:lstStyle/>
        <a:p>
          <a:endParaRPr lang="en-CA" sz="2800"/>
        </a:p>
      </dgm:t>
    </dgm:pt>
    <dgm:pt modelId="{12AE8511-96D8-4C9A-8230-C954BE5426B8}">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Bias</a:t>
          </a:r>
        </a:p>
      </dgm:t>
    </dgm:pt>
    <dgm:pt modelId="{A89E3B2E-82AA-41B6-AD7A-5DA398C298D8}" type="parTrans" cxnId="{6B3F7BAC-7252-469B-8A53-3FC8D130CF02}">
      <dgm:prSet/>
      <dgm:spPr/>
      <dgm:t>
        <a:bodyPr/>
        <a:lstStyle/>
        <a:p>
          <a:endParaRPr lang="en-CA" sz="2800"/>
        </a:p>
      </dgm:t>
    </dgm:pt>
    <dgm:pt modelId="{541DF59F-8C6A-4D05-86BF-47D60E258A1A}" type="sibTrans" cxnId="{6B3F7BAC-7252-469B-8A53-3FC8D130CF02}">
      <dgm:prSet/>
      <dgm:spPr/>
      <dgm:t>
        <a:bodyPr/>
        <a:lstStyle/>
        <a:p>
          <a:endParaRPr lang="en-CA" sz="2800"/>
        </a:p>
      </dgm:t>
    </dgm:pt>
    <dgm:pt modelId="{58F08CC5-A17D-4566-8BFF-797C6F264EBF}">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Business</a:t>
          </a:r>
        </a:p>
      </dgm:t>
    </dgm:pt>
    <dgm:pt modelId="{DF97BBD9-9B2E-4A68-9647-862322929DA6}" type="parTrans" cxnId="{609CDE4C-C7E1-4A79-9205-CD9358118906}">
      <dgm:prSet/>
      <dgm:spPr/>
      <dgm:t>
        <a:bodyPr/>
        <a:lstStyle/>
        <a:p>
          <a:endParaRPr lang="en-CA" sz="2800"/>
        </a:p>
      </dgm:t>
    </dgm:pt>
    <dgm:pt modelId="{E539319A-A798-46C9-B29C-B4DAA19DF228}" type="sibTrans" cxnId="{609CDE4C-C7E1-4A79-9205-CD9358118906}">
      <dgm:prSet/>
      <dgm:spPr/>
      <dgm:t>
        <a:bodyPr/>
        <a:lstStyle/>
        <a:p>
          <a:endParaRPr lang="en-CA" sz="2800"/>
        </a:p>
      </dgm:t>
    </dgm:pt>
    <dgm:pt modelId="{D55ABBBB-AF04-4ACD-AC1A-2C9A1B2943BE}">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Cheating</a:t>
          </a:r>
        </a:p>
      </dgm:t>
    </dgm:pt>
    <dgm:pt modelId="{1ADECE39-F31C-4817-98C6-86D84B055DB9}" type="parTrans" cxnId="{18C266A2-78B3-427F-9074-1E1B07A79627}">
      <dgm:prSet/>
      <dgm:spPr/>
      <dgm:t>
        <a:bodyPr/>
        <a:lstStyle/>
        <a:p>
          <a:endParaRPr lang="en-CA" sz="2800"/>
        </a:p>
      </dgm:t>
    </dgm:pt>
    <dgm:pt modelId="{1578EF28-5C4A-4A8C-BAFD-98359027BCBA}" type="sibTrans" cxnId="{18C266A2-78B3-427F-9074-1E1B07A79627}">
      <dgm:prSet/>
      <dgm:spPr/>
      <dgm:t>
        <a:bodyPr/>
        <a:lstStyle/>
        <a:p>
          <a:endParaRPr lang="en-CA" sz="2800"/>
        </a:p>
      </dgm:t>
    </dgm:pt>
    <dgm:pt modelId="{3ADF4768-6EFC-4A78-9C14-448265CC7BB3}">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Pressure</a:t>
          </a:r>
        </a:p>
      </dgm:t>
    </dgm:pt>
    <dgm:pt modelId="{86B53D86-6067-4698-A7F5-7B2FAB8E403B}" type="parTrans" cxnId="{2D832880-395B-4E78-AE4E-A3C349BA2E6A}">
      <dgm:prSet/>
      <dgm:spPr/>
      <dgm:t>
        <a:bodyPr/>
        <a:lstStyle/>
        <a:p>
          <a:endParaRPr lang="en-CA" sz="2800"/>
        </a:p>
      </dgm:t>
    </dgm:pt>
    <dgm:pt modelId="{B0383A3A-187C-41A2-BCD3-5777C180FD72}" type="sibTrans" cxnId="{2D832880-395B-4E78-AE4E-A3C349BA2E6A}">
      <dgm:prSet/>
      <dgm:spPr/>
      <dgm:t>
        <a:bodyPr/>
        <a:lstStyle/>
        <a:p>
          <a:endParaRPr lang="en-CA" sz="2800"/>
        </a:p>
      </dgm:t>
    </dgm:pt>
    <dgm:pt modelId="{334A206C-0BCA-4F4C-A85C-1A1AB4520BF3}">
      <dgm:prSet phldrT="[Text]" custT="1">
        <dgm:style>
          <a:lnRef idx="2">
            <a:schemeClr val="dk1"/>
          </a:lnRef>
          <a:fillRef idx="1">
            <a:schemeClr val="lt1"/>
          </a:fillRef>
          <a:effectRef idx="0">
            <a:schemeClr val="dk1"/>
          </a:effectRef>
          <a:fontRef idx="minor">
            <a:schemeClr val="dk1"/>
          </a:fontRef>
        </dgm:style>
      </dgm:prSet>
      <dgm:spPr/>
      <dgm:t>
        <a:bodyPr/>
        <a:lstStyle/>
        <a:p>
          <a:r>
            <a:rPr lang="en-CA" sz="2800"/>
            <a:t>Reliance and laziness</a:t>
          </a:r>
        </a:p>
      </dgm:t>
    </dgm:pt>
    <dgm:pt modelId="{35D847FA-1B4D-4BD9-89E0-4119045A94A6}" type="parTrans" cxnId="{E0172A83-F1C9-4903-AEEF-0C250E356676}">
      <dgm:prSet/>
      <dgm:spPr/>
      <dgm:t>
        <a:bodyPr/>
        <a:lstStyle/>
        <a:p>
          <a:endParaRPr lang="en-CA" sz="2800"/>
        </a:p>
      </dgm:t>
    </dgm:pt>
    <dgm:pt modelId="{A387207D-E0C1-4748-863E-76A3461917DE}" type="sibTrans" cxnId="{E0172A83-F1C9-4903-AEEF-0C250E356676}">
      <dgm:prSet/>
      <dgm:spPr/>
      <dgm:t>
        <a:bodyPr/>
        <a:lstStyle/>
        <a:p>
          <a:endParaRPr lang="en-CA" sz="2800"/>
        </a:p>
      </dgm:t>
    </dgm:pt>
    <dgm:pt modelId="{108D66D3-7F7D-49B2-BFC8-F020CB967A26}" type="pres">
      <dgm:prSet presAssocID="{4B94A3F8-7414-4EA2-B41E-379A224E7AED}" presName="Name0" presStyleCnt="0">
        <dgm:presLayoutVars>
          <dgm:dir/>
          <dgm:animLvl val="lvl"/>
          <dgm:resizeHandles val="exact"/>
        </dgm:presLayoutVars>
      </dgm:prSet>
      <dgm:spPr/>
    </dgm:pt>
    <dgm:pt modelId="{B34E750C-3A2F-4DDD-A04B-55FE02DE027A}" type="pres">
      <dgm:prSet presAssocID="{D6330B46-D4F2-4382-85E6-4B7FC8D19623}" presName="composite" presStyleCnt="0"/>
      <dgm:spPr/>
    </dgm:pt>
    <dgm:pt modelId="{31F7188A-9DAC-47DF-BB42-FEAC76D05449}" type="pres">
      <dgm:prSet presAssocID="{D6330B46-D4F2-4382-85E6-4B7FC8D19623}" presName="parTx" presStyleLbl="alignNode1" presStyleIdx="0" presStyleCnt="1">
        <dgm:presLayoutVars>
          <dgm:chMax val="0"/>
          <dgm:chPref val="0"/>
          <dgm:bulletEnabled val="1"/>
        </dgm:presLayoutVars>
      </dgm:prSet>
      <dgm:spPr/>
    </dgm:pt>
    <dgm:pt modelId="{7DDBFE88-8CD2-47C6-93D3-CAED3DFAAF6C}" type="pres">
      <dgm:prSet presAssocID="{D6330B46-D4F2-4382-85E6-4B7FC8D19623}" presName="desTx" presStyleLbl="alignAccFollowNode1" presStyleIdx="0" presStyleCnt="1">
        <dgm:presLayoutVars>
          <dgm:bulletEnabled val="1"/>
        </dgm:presLayoutVars>
      </dgm:prSet>
      <dgm:spPr/>
    </dgm:pt>
  </dgm:ptLst>
  <dgm:cxnLst>
    <dgm:cxn modelId="{F4E4F000-2EDC-4C58-8AD9-303514930821}" srcId="{4B94A3F8-7414-4EA2-B41E-379A224E7AED}" destId="{D6330B46-D4F2-4382-85E6-4B7FC8D19623}" srcOrd="0" destOrd="0" parTransId="{F9B59E23-0D76-404E-91E8-6F07C096F931}" sibTransId="{2A7DED70-7A71-4EB3-9089-1AE75638CD55}"/>
    <dgm:cxn modelId="{D923D327-D346-437B-982E-AAB50FE4C8CC}" type="presOf" srcId="{58F08CC5-A17D-4566-8BFF-797C6F264EBF}" destId="{7DDBFE88-8CD2-47C6-93D3-CAED3DFAAF6C}" srcOrd="0" destOrd="1" presId="urn:microsoft.com/office/officeart/2005/8/layout/hList1"/>
    <dgm:cxn modelId="{03BAAC30-57B9-4305-84FD-66FE98081240}" type="presOf" srcId="{12AE8511-96D8-4C9A-8230-C954BE5426B8}" destId="{7DDBFE88-8CD2-47C6-93D3-CAED3DFAAF6C}" srcOrd="0" destOrd="0" presId="urn:microsoft.com/office/officeart/2005/8/layout/hList1"/>
    <dgm:cxn modelId="{FF1AF741-CE0E-4607-82CD-D9844C79238D}" type="presOf" srcId="{3ADF4768-6EFC-4A78-9C14-448265CC7BB3}" destId="{7DDBFE88-8CD2-47C6-93D3-CAED3DFAAF6C}" srcOrd="0" destOrd="3" presId="urn:microsoft.com/office/officeart/2005/8/layout/hList1"/>
    <dgm:cxn modelId="{609CDE4C-C7E1-4A79-9205-CD9358118906}" srcId="{D6330B46-D4F2-4382-85E6-4B7FC8D19623}" destId="{58F08CC5-A17D-4566-8BFF-797C6F264EBF}" srcOrd="1" destOrd="0" parTransId="{DF97BBD9-9B2E-4A68-9647-862322929DA6}" sibTransId="{E539319A-A798-46C9-B29C-B4DAA19DF228}"/>
    <dgm:cxn modelId="{B58CAA51-A127-4AED-B283-934FDC119DB4}" type="presOf" srcId="{D6330B46-D4F2-4382-85E6-4B7FC8D19623}" destId="{31F7188A-9DAC-47DF-BB42-FEAC76D05449}" srcOrd="0" destOrd="0" presId="urn:microsoft.com/office/officeart/2005/8/layout/hList1"/>
    <dgm:cxn modelId="{2D832880-395B-4E78-AE4E-A3C349BA2E6A}" srcId="{D6330B46-D4F2-4382-85E6-4B7FC8D19623}" destId="{3ADF4768-6EFC-4A78-9C14-448265CC7BB3}" srcOrd="3" destOrd="0" parTransId="{86B53D86-6067-4698-A7F5-7B2FAB8E403B}" sibTransId="{B0383A3A-187C-41A2-BCD3-5777C180FD72}"/>
    <dgm:cxn modelId="{E0172A83-F1C9-4903-AEEF-0C250E356676}" srcId="{D6330B46-D4F2-4382-85E6-4B7FC8D19623}" destId="{334A206C-0BCA-4F4C-A85C-1A1AB4520BF3}" srcOrd="4" destOrd="0" parTransId="{35D847FA-1B4D-4BD9-89E0-4119045A94A6}" sibTransId="{A387207D-E0C1-4748-863E-76A3461917DE}"/>
    <dgm:cxn modelId="{18C266A2-78B3-427F-9074-1E1B07A79627}" srcId="{D6330B46-D4F2-4382-85E6-4B7FC8D19623}" destId="{D55ABBBB-AF04-4ACD-AC1A-2C9A1B2943BE}" srcOrd="2" destOrd="0" parTransId="{1ADECE39-F31C-4817-98C6-86D84B055DB9}" sibTransId="{1578EF28-5C4A-4A8C-BAFD-98359027BCBA}"/>
    <dgm:cxn modelId="{350FA6AB-60BD-46F8-AEDE-1AC9F10C2D7E}" type="presOf" srcId="{334A206C-0BCA-4F4C-A85C-1A1AB4520BF3}" destId="{7DDBFE88-8CD2-47C6-93D3-CAED3DFAAF6C}" srcOrd="0" destOrd="4" presId="urn:microsoft.com/office/officeart/2005/8/layout/hList1"/>
    <dgm:cxn modelId="{6B3F7BAC-7252-469B-8A53-3FC8D130CF02}" srcId="{D6330B46-D4F2-4382-85E6-4B7FC8D19623}" destId="{12AE8511-96D8-4C9A-8230-C954BE5426B8}" srcOrd="0" destOrd="0" parTransId="{A89E3B2E-82AA-41B6-AD7A-5DA398C298D8}" sibTransId="{541DF59F-8C6A-4D05-86BF-47D60E258A1A}"/>
    <dgm:cxn modelId="{893E08AE-C625-4462-8F95-AB9410660DD5}" type="presOf" srcId="{4B94A3F8-7414-4EA2-B41E-379A224E7AED}" destId="{108D66D3-7F7D-49B2-BFC8-F020CB967A26}" srcOrd="0" destOrd="0" presId="urn:microsoft.com/office/officeart/2005/8/layout/hList1"/>
    <dgm:cxn modelId="{1F059DDA-379B-4119-86CD-842AF677DAE2}" type="presOf" srcId="{D55ABBBB-AF04-4ACD-AC1A-2C9A1B2943BE}" destId="{7DDBFE88-8CD2-47C6-93D3-CAED3DFAAF6C}" srcOrd="0" destOrd="2" presId="urn:microsoft.com/office/officeart/2005/8/layout/hList1"/>
    <dgm:cxn modelId="{3F157E10-3706-40B0-B136-DEBB5DADF895}" type="presParOf" srcId="{108D66D3-7F7D-49B2-BFC8-F020CB967A26}" destId="{B34E750C-3A2F-4DDD-A04B-55FE02DE027A}" srcOrd="0" destOrd="0" presId="urn:microsoft.com/office/officeart/2005/8/layout/hList1"/>
    <dgm:cxn modelId="{59885763-8552-46F9-A1B7-80805B169C35}" type="presParOf" srcId="{B34E750C-3A2F-4DDD-A04B-55FE02DE027A}" destId="{31F7188A-9DAC-47DF-BB42-FEAC76D05449}" srcOrd="0" destOrd="0" presId="urn:microsoft.com/office/officeart/2005/8/layout/hList1"/>
    <dgm:cxn modelId="{4B48ED4B-EADB-4A41-9076-45E8203CE5FD}" type="presParOf" srcId="{B34E750C-3A2F-4DDD-A04B-55FE02DE027A}" destId="{7DDBFE88-8CD2-47C6-93D3-CAED3DFAAF6C}"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56D82B-56AD-4E36-B386-0F90787D61B7}">
      <dsp:nvSpPr>
        <dsp:cNvPr id="0" name=""/>
        <dsp:cNvSpPr/>
      </dsp:nvSpPr>
      <dsp:spPr>
        <a:xfrm>
          <a:off x="7600" y="1936869"/>
          <a:ext cx="2913697" cy="974718"/>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Appraisal</a:t>
          </a:r>
        </a:p>
      </dsp:txBody>
      <dsp:txXfrm>
        <a:off x="7600" y="1936869"/>
        <a:ext cx="2913697" cy="974718"/>
      </dsp:txXfrm>
    </dsp:sp>
    <dsp:sp modelId="{9CFF17BA-04DD-49A9-A1E3-183E8330715A}">
      <dsp:nvSpPr>
        <dsp:cNvPr id="0" name=""/>
        <dsp:cNvSpPr/>
      </dsp:nvSpPr>
      <dsp:spPr>
        <a:xfrm>
          <a:off x="7600" y="2911587"/>
          <a:ext cx="2913697" cy="440984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Compare to authoritative source</a:t>
          </a:r>
        </a:p>
        <a:p>
          <a:pPr marL="285750" lvl="1" indent="-285750" algn="l" defTabSz="1244600">
            <a:lnSpc>
              <a:spcPct val="90000"/>
            </a:lnSpc>
            <a:spcBef>
              <a:spcPct val="0"/>
            </a:spcBef>
            <a:spcAft>
              <a:spcPct val="15000"/>
            </a:spcAft>
            <a:buChar char="•"/>
          </a:pPr>
          <a:r>
            <a:rPr lang="en-CA" sz="2800" kern="1200"/>
            <a:t>Compare to other tools</a:t>
          </a:r>
        </a:p>
        <a:p>
          <a:pPr marL="285750" lvl="1" indent="-285750" algn="l" defTabSz="1244600">
            <a:lnSpc>
              <a:spcPct val="90000"/>
            </a:lnSpc>
            <a:spcBef>
              <a:spcPct val="0"/>
            </a:spcBef>
            <a:spcAft>
              <a:spcPct val="15000"/>
            </a:spcAft>
            <a:buChar char="•"/>
          </a:pPr>
          <a:r>
            <a:rPr lang="en-CA" sz="2800" kern="1200"/>
            <a:t>Compare to own knowledge</a:t>
          </a:r>
        </a:p>
        <a:p>
          <a:pPr marL="285750" lvl="1" indent="-285750" algn="l" defTabSz="1244600">
            <a:lnSpc>
              <a:spcPct val="90000"/>
            </a:lnSpc>
            <a:spcBef>
              <a:spcPct val="0"/>
            </a:spcBef>
            <a:spcAft>
              <a:spcPct val="15000"/>
            </a:spcAft>
            <a:buChar char="•"/>
          </a:pPr>
          <a:r>
            <a:rPr lang="en-CA" sz="2800" kern="1200"/>
            <a:t>Paid version</a:t>
          </a:r>
        </a:p>
      </dsp:txBody>
      <dsp:txXfrm>
        <a:off x="7600" y="2911587"/>
        <a:ext cx="2913697" cy="4409842"/>
      </dsp:txXfrm>
    </dsp:sp>
    <dsp:sp modelId="{8FEEB2C7-41A6-4174-8934-8CA30B1BEC7E}">
      <dsp:nvSpPr>
        <dsp:cNvPr id="0" name=""/>
        <dsp:cNvSpPr/>
      </dsp:nvSpPr>
      <dsp:spPr>
        <a:xfrm>
          <a:off x="3329216" y="1936869"/>
          <a:ext cx="2913697" cy="974718"/>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Assistant</a:t>
          </a:r>
        </a:p>
      </dsp:txBody>
      <dsp:txXfrm>
        <a:off x="3329216" y="1936869"/>
        <a:ext cx="2913697" cy="974718"/>
      </dsp:txXfrm>
    </dsp:sp>
    <dsp:sp modelId="{B826FD16-086A-4B1F-9122-39AA102E057A}">
      <dsp:nvSpPr>
        <dsp:cNvPr id="0" name=""/>
        <dsp:cNvSpPr/>
      </dsp:nvSpPr>
      <dsp:spPr>
        <a:xfrm>
          <a:off x="3329216" y="2911587"/>
          <a:ext cx="2913697" cy="440984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Accuracy</a:t>
          </a:r>
        </a:p>
        <a:p>
          <a:pPr marL="285750" lvl="1" indent="-285750" algn="l" defTabSz="1244600">
            <a:lnSpc>
              <a:spcPct val="90000"/>
            </a:lnSpc>
            <a:spcBef>
              <a:spcPct val="0"/>
            </a:spcBef>
            <a:spcAft>
              <a:spcPct val="15000"/>
            </a:spcAft>
            <a:buChar char="•"/>
          </a:pPr>
          <a:r>
            <a:rPr lang="en-CA" sz="2800" kern="1200"/>
            <a:t>Brainstorming</a:t>
          </a:r>
        </a:p>
        <a:p>
          <a:pPr marL="285750" lvl="1" indent="-285750" algn="l" defTabSz="1244600">
            <a:lnSpc>
              <a:spcPct val="90000"/>
            </a:lnSpc>
            <a:spcBef>
              <a:spcPct val="0"/>
            </a:spcBef>
            <a:spcAft>
              <a:spcPct val="15000"/>
            </a:spcAft>
            <a:buChar char="•"/>
          </a:pPr>
          <a:r>
            <a:rPr lang="en-CA" sz="2800" kern="1200"/>
            <a:t>Coding</a:t>
          </a:r>
        </a:p>
        <a:p>
          <a:pPr marL="285750" lvl="1" indent="-285750" algn="l" defTabSz="1244600">
            <a:lnSpc>
              <a:spcPct val="90000"/>
            </a:lnSpc>
            <a:spcBef>
              <a:spcPct val="0"/>
            </a:spcBef>
            <a:spcAft>
              <a:spcPct val="15000"/>
            </a:spcAft>
            <a:buChar char="•"/>
          </a:pPr>
          <a:r>
            <a:rPr lang="en-CA" sz="2800" kern="1200"/>
            <a:t>Efficiency and productivity</a:t>
          </a:r>
        </a:p>
        <a:p>
          <a:pPr marL="285750" lvl="1" indent="-285750" algn="l" defTabSz="1244600">
            <a:lnSpc>
              <a:spcPct val="90000"/>
            </a:lnSpc>
            <a:spcBef>
              <a:spcPct val="0"/>
            </a:spcBef>
            <a:spcAft>
              <a:spcPct val="15000"/>
            </a:spcAft>
            <a:buChar char="•"/>
          </a:pPr>
          <a:r>
            <a:rPr lang="en-CA" sz="2800" kern="1200"/>
            <a:t>Revise</a:t>
          </a:r>
        </a:p>
      </dsp:txBody>
      <dsp:txXfrm>
        <a:off x="3329216" y="2911587"/>
        <a:ext cx="2913697" cy="4409842"/>
      </dsp:txXfrm>
    </dsp:sp>
    <dsp:sp modelId="{CB4F3035-6CD0-4426-9A75-E387ECE0F1A0}">
      <dsp:nvSpPr>
        <dsp:cNvPr id="0" name=""/>
        <dsp:cNvSpPr/>
      </dsp:nvSpPr>
      <dsp:spPr>
        <a:xfrm>
          <a:off x="6650831" y="1936869"/>
          <a:ext cx="2913697" cy="974718"/>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Practice Gap</a:t>
          </a:r>
        </a:p>
      </dsp:txBody>
      <dsp:txXfrm>
        <a:off x="6650831" y="1936869"/>
        <a:ext cx="2913697" cy="974718"/>
      </dsp:txXfrm>
    </dsp:sp>
    <dsp:sp modelId="{271A2D02-DCDF-436C-8614-D69BEF011446}">
      <dsp:nvSpPr>
        <dsp:cNvPr id="0" name=""/>
        <dsp:cNvSpPr/>
      </dsp:nvSpPr>
      <dsp:spPr>
        <a:xfrm>
          <a:off x="6650831" y="2911587"/>
          <a:ext cx="2913697" cy="440984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Fear</a:t>
          </a:r>
        </a:p>
        <a:p>
          <a:pPr marL="285750" lvl="1" indent="-285750" algn="l" defTabSz="1244600">
            <a:lnSpc>
              <a:spcPct val="90000"/>
            </a:lnSpc>
            <a:spcBef>
              <a:spcPct val="0"/>
            </a:spcBef>
            <a:spcAft>
              <a:spcPct val="15000"/>
            </a:spcAft>
            <a:buChar char="•"/>
          </a:pPr>
          <a:r>
            <a:rPr lang="en-CA" sz="2800" kern="1200"/>
            <a:t>Crediting AI</a:t>
          </a:r>
        </a:p>
        <a:p>
          <a:pPr marL="285750" lvl="1" indent="-285750" algn="l" defTabSz="1244600">
            <a:lnSpc>
              <a:spcPct val="90000"/>
            </a:lnSpc>
            <a:spcBef>
              <a:spcPct val="0"/>
            </a:spcBef>
            <a:spcAft>
              <a:spcPct val="15000"/>
            </a:spcAft>
            <a:buChar char="•"/>
          </a:pPr>
          <a:r>
            <a:rPr lang="en-CA" sz="2800" kern="1200"/>
            <a:t>Policies</a:t>
          </a:r>
        </a:p>
        <a:p>
          <a:pPr marL="285750" lvl="1" indent="-285750" algn="l" defTabSz="1244600">
            <a:lnSpc>
              <a:spcPct val="90000"/>
            </a:lnSpc>
            <a:spcBef>
              <a:spcPct val="0"/>
            </a:spcBef>
            <a:spcAft>
              <a:spcPct val="15000"/>
            </a:spcAft>
            <a:buChar char="•"/>
          </a:pPr>
          <a:r>
            <a:rPr lang="en-CA" sz="2800" kern="1200"/>
            <a:t>Teach use</a:t>
          </a:r>
        </a:p>
      </dsp:txBody>
      <dsp:txXfrm>
        <a:off x="6650831" y="2911587"/>
        <a:ext cx="2913697" cy="4409842"/>
      </dsp:txXfrm>
    </dsp:sp>
    <dsp:sp modelId="{3B172296-D492-46C4-8CD6-3AB6FFBA4AD1}">
      <dsp:nvSpPr>
        <dsp:cNvPr id="0" name=""/>
        <dsp:cNvSpPr/>
      </dsp:nvSpPr>
      <dsp:spPr>
        <a:xfrm>
          <a:off x="9972446" y="1936869"/>
          <a:ext cx="2913697" cy="974718"/>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Private Tutor</a:t>
          </a:r>
        </a:p>
      </dsp:txBody>
      <dsp:txXfrm>
        <a:off x="9972446" y="1936869"/>
        <a:ext cx="2913697" cy="974718"/>
      </dsp:txXfrm>
    </dsp:sp>
    <dsp:sp modelId="{9069BF4C-86F5-4580-B9DF-49E27B8D29FD}">
      <dsp:nvSpPr>
        <dsp:cNvPr id="0" name=""/>
        <dsp:cNvSpPr/>
      </dsp:nvSpPr>
      <dsp:spPr>
        <a:xfrm>
          <a:off x="9972446" y="2911587"/>
          <a:ext cx="2913697" cy="440984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Answers</a:t>
          </a:r>
        </a:p>
        <a:p>
          <a:pPr marL="285750" lvl="1" indent="-285750" algn="l" defTabSz="1244600">
            <a:lnSpc>
              <a:spcPct val="90000"/>
            </a:lnSpc>
            <a:spcBef>
              <a:spcPct val="0"/>
            </a:spcBef>
            <a:spcAft>
              <a:spcPct val="15000"/>
            </a:spcAft>
            <a:buChar char="•"/>
          </a:pPr>
          <a:r>
            <a:rPr lang="en-CA" sz="2800" kern="1200"/>
            <a:t>Better than Google</a:t>
          </a:r>
        </a:p>
        <a:p>
          <a:pPr marL="285750" lvl="1" indent="-285750" algn="l" defTabSz="1244600">
            <a:lnSpc>
              <a:spcPct val="90000"/>
            </a:lnSpc>
            <a:spcBef>
              <a:spcPct val="0"/>
            </a:spcBef>
            <a:spcAft>
              <a:spcPct val="15000"/>
            </a:spcAft>
            <a:buChar char="•"/>
          </a:pPr>
          <a:r>
            <a:rPr lang="en-CA" sz="2800" kern="1200"/>
            <a:t>Language</a:t>
          </a:r>
        </a:p>
        <a:p>
          <a:pPr marL="285750" lvl="1" indent="-285750" algn="l" defTabSz="1244600">
            <a:lnSpc>
              <a:spcPct val="90000"/>
            </a:lnSpc>
            <a:spcBef>
              <a:spcPct val="0"/>
            </a:spcBef>
            <a:spcAft>
              <a:spcPct val="15000"/>
            </a:spcAft>
            <a:buChar char="•"/>
          </a:pPr>
          <a:r>
            <a:rPr lang="en-CA" sz="2800" kern="1200"/>
            <a:t>Summarizing and simplifying</a:t>
          </a:r>
        </a:p>
        <a:p>
          <a:pPr marL="285750" lvl="1" indent="-285750" algn="l" defTabSz="1244600">
            <a:lnSpc>
              <a:spcPct val="90000"/>
            </a:lnSpc>
            <a:spcBef>
              <a:spcPct val="0"/>
            </a:spcBef>
            <a:spcAft>
              <a:spcPct val="15000"/>
            </a:spcAft>
            <a:buChar char="•"/>
          </a:pPr>
          <a:r>
            <a:rPr lang="en-CA" sz="2800" kern="1200"/>
            <a:t>Tailored learning</a:t>
          </a:r>
        </a:p>
        <a:p>
          <a:pPr marL="285750" lvl="1" indent="-285750" algn="l" defTabSz="1244600">
            <a:lnSpc>
              <a:spcPct val="90000"/>
            </a:lnSpc>
            <a:spcBef>
              <a:spcPct val="0"/>
            </a:spcBef>
            <a:spcAft>
              <a:spcPct val="15000"/>
            </a:spcAft>
            <a:buChar char="•"/>
          </a:pPr>
          <a:r>
            <a:rPr lang="en-CA" sz="2800" kern="1200"/>
            <a:t>Test prep</a:t>
          </a:r>
        </a:p>
      </dsp:txBody>
      <dsp:txXfrm>
        <a:off x="9972446" y="2911587"/>
        <a:ext cx="2913697" cy="4409842"/>
      </dsp:txXfrm>
    </dsp:sp>
    <dsp:sp modelId="{31F7188A-9DAC-47DF-BB42-FEAC76D05449}">
      <dsp:nvSpPr>
        <dsp:cNvPr id="0" name=""/>
        <dsp:cNvSpPr/>
      </dsp:nvSpPr>
      <dsp:spPr>
        <a:xfrm>
          <a:off x="13294061" y="1936869"/>
          <a:ext cx="2913697" cy="974718"/>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Threat</a:t>
          </a:r>
        </a:p>
      </dsp:txBody>
      <dsp:txXfrm>
        <a:off x="13294061" y="1936869"/>
        <a:ext cx="2913697" cy="974718"/>
      </dsp:txXfrm>
    </dsp:sp>
    <dsp:sp modelId="{7DDBFE88-8CD2-47C6-93D3-CAED3DFAAF6C}">
      <dsp:nvSpPr>
        <dsp:cNvPr id="0" name=""/>
        <dsp:cNvSpPr/>
      </dsp:nvSpPr>
      <dsp:spPr>
        <a:xfrm>
          <a:off x="13294061" y="2911587"/>
          <a:ext cx="2913697" cy="440984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Bias</a:t>
          </a:r>
        </a:p>
        <a:p>
          <a:pPr marL="285750" lvl="1" indent="-285750" algn="l" defTabSz="1244600">
            <a:lnSpc>
              <a:spcPct val="90000"/>
            </a:lnSpc>
            <a:spcBef>
              <a:spcPct val="0"/>
            </a:spcBef>
            <a:spcAft>
              <a:spcPct val="15000"/>
            </a:spcAft>
            <a:buChar char="•"/>
          </a:pPr>
          <a:r>
            <a:rPr lang="en-CA" sz="2800" kern="1200"/>
            <a:t>Business</a:t>
          </a:r>
        </a:p>
        <a:p>
          <a:pPr marL="285750" lvl="1" indent="-285750" algn="l" defTabSz="1244600">
            <a:lnSpc>
              <a:spcPct val="90000"/>
            </a:lnSpc>
            <a:spcBef>
              <a:spcPct val="0"/>
            </a:spcBef>
            <a:spcAft>
              <a:spcPct val="15000"/>
            </a:spcAft>
            <a:buChar char="•"/>
          </a:pPr>
          <a:r>
            <a:rPr lang="en-CA" sz="2800" kern="1200"/>
            <a:t>Cheating</a:t>
          </a:r>
        </a:p>
        <a:p>
          <a:pPr marL="285750" lvl="1" indent="-285750" algn="l" defTabSz="1244600">
            <a:lnSpc>
              <a:spcPct val="90000"/>
            </a:lnSpc>
            <a:spcBef>
              <a:spcPct val="0"/>
            </a:spcBef>
            <a:spcAft>
              <a:spcPct val="15000"/>
            </a:spcAft>
            <a:buChar char="•"/>
          </a:pPr>
          <a:r>
            <a:rPr lang="en-CA" sz="2800" kern="1200"/>
            <a:t>Pressure</a:t>
          </a:r>
        </a:p>
        <a:p>
          <a:pPr marL="285750" lvl="1" indent="-285750" algn="l" defTabSz="1244600">
            <a:lnSpc>
              <a:spcPct val="90000"/>
            </a:lnSpc>
            <a:spcBef>
              <a:spcPct val="0"/>
            </a:spcBef>
            <a:spcAft>
              <a:spcPct val="15000"/>
            </a:spcAft>
            <a:buChar char="•"/>
          </a:pPr>
          <a:r>
            <a:rPr lang="en-CA" sz="2800" kern="1200"/>
            <a:t>Reliance and laziness</a:t>
          </a:r>
        </a:p>
      </dsp:txBody>
      <dsp:txXfrm>
        <a:off x="13294061" y="2911587"/>
        <a:ext cx="2913697" cy="44098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56D82B-56AD-4E36-B386-0F90787D61B7}">
      <dsp:nvSpPr>
        <dsp:cNvPr id="0" name=""/>
        <dsp:cNvSpPr/>
      </dsp:nvSpPr>
      <dsp:spPr>
        <a:xfrm>
          <a:off x="0" y="2265750"/>
          <a:ext cx="6335358" cy="1872000"/>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Appraisal</a:t>
          </a:r>
        </a:p>
      </dsp:txBody>
      <dsp:txXfrm>
        <a:off x="0" y="2265750"/>
        <a:ext cx="6335358" cy="1872000"/>
      </dsp:txXfrm>
    </dsp:sp>
    <dsp:sp modelId="{9CFF17BA-04DD-49A9-A1E3-183E8330715A}">
      <dsp:nvSpPr>
        <dsp:cNvPr id="0" name=""/>
        <dsp:cNvSpPr/>
      </dsp:nvSpPr>
      <dsp:spPr>
        <a:xfrm>
          <a:off x="0" y="4137750"/>
          <a:ext cx="6335358" cy="2854800"/>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dirty="0"/>
            <a:t>Compare to authoritative source</a:t>
          </a:r>
        </a:p>
        <a:p>
          <a:pPr marL="285750" lvl="1" indent="-285750" algn="l" defTabSz="1244600">
            <a:lnSpc>
              <a:spcPct val="90000"/>
            </a:lnSpc>
            <a:spcBef>
              <a:spcPct val="0"/>
            </a:spcBef>
            <a:spcAft>
              <a:spcPct val="15000"/>
            </a:spcAft>
            <a:buChar char="•"/>
          </a:pPr>
          <a:r>
            <a:rPr lang="en-CA" sz="2800" kern="1200"/>
            <a:t>Compare to other tools</a:t>
          </a:r>
        </a:p>
        <a:p>
          <a:pPr marL="285750" lvl="1" indent="-285750" algn="l" defTabSz="1244600">
            <a:lnSpc>
              <a:spcPct val="90000"/>
            </a:lnSpc>
            <a:spcBef>
              <a:spcPct val="0"/>
            </a:spcBef>
            <a:spcAft>
              <a:spcPct val="15000"/>
            </a:spcAft>
            <a:buChar char="•"/>
          </a:pPr>
          <a:r>
            <a:rPr lang="en-CA" sz="2800" kern="1200"/>
            <a:t>Compare to own knowledge</a:t>
          </a:r>
        </a:p>
        <a:p>
          <a:pPr marL="285750" lvl="1" indent="-285750" algn="l" defTabSz="1244600">
            <a:lnSpc>
              <a:spcPct val="90000"/>
            </a:lnSpc>
            <a:spcBef>
              <a:spcPct val="0"/>
            </a:spcBef>
            <a:spcAft>
              <a:spcPct val="15000"/>
            </a:spcAft>
            <a:buChar char="•"/>
          </a:pPr>
          <a:r>
            <a:rPr lang="en-CA" sz="2800" kern="1200"/>
            <a:t>Paid version</a:t>
          </a:r>
        </a:p>
      </dsp:txBody>
      <dsp:txXfrm>
        <a:off x="0" y="4137750"/>
        <a:ext cx="6335358" cy="28548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EEB2C7-41A6-4174-8934-8CA30B1BEC7E}">
      <dsp:nvSpPr>
        <dsp:cNvPr id="0" name=""/>
        <dsp:cNvSpPr/>
      </dsp:nvSpPr>
      <dsp:spPr>
        <a:xfrm>
          <a:off x="0" y="2265750"/>
          <a:ext cx="4811358" cy="1872000"/>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Assistant</a:t>
          </a:r>
        </a:p>
      </dsp:txBody>
      <dsp:txXfrm>
        <a:off x="0" y="2265750"/>
        <a:ext cx="4811358" cy="1872000"/>
      </dsp:txXfrm>
    </dsp:sp>
    <dsp:sp modelId="{B826FD16-086A-4B1F-9122-39AA102E057A}">
      <dsp:nvSpPr>
        <dsp:cNvPr id="0" name=""/>
        <dsp:cNvSpPr/>
      </dsp:nvSpPr>
      <dsp:spPr>
        <a:xfrm>
          <a:off x="0" y="4137750"/>
          <a:ext cx="4811358" cy="2854800"/>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dirty="0"/>
            <a:t>Accuracy</a:t>
          </a:r>
        </a:p>
        <a:p>
          <a:pPr marL="285750" lvl="1" indent="-285750" algn="l" defTabSz="1244600">
            <a:lnSpc>
              <a:spcPct val="90000"/>
            </a:lnSpc>
            <a:spcBef>
              <a:spcPct val="0"/>
            </a:spcBef>
            <a:spcAft>
              <a:spcPct val="15000"/>
            </a:spcAft>
            <a:buChar char="•"/>
          </a:pPr>
          <a:r>
            <a:rPr lang="en-CA" sz="2800" kern="1200"/>
            <a:t>Brainstorming</a:t>
          </a:r>
        </a:p>
        <a:p>
          <a:pPr marL="285750" lvl="1" indent="-285750" algn="l" defTabSz="1244600">
            <a:lnSpc>
              <a:spcPct val="90000"/>
            </a:lnSpc>
            <a:spcBef>
              <a:spcPct val="0"/>
            </a:spcBef>
            <a:spcAft>
              <a:spcPct val="15000"/>
            </a:spcAft>
            <a:buChar char="•"/>
          </a:pPr>
          <a:r>
            <a:rPr lang="en-CA" sz="2800" kern="1200" dirty="0"/>
            <a:t>Coding</a:t>
          </a:r>
        </a:p>
        <a:p>
          <a:pPr marL="285750" lvl="1" indent="-285750" algn="l" defTabSz="1244600">
            <a:lnSpc>
              <a:spcPct val="90000"/>
            </a:lnSpc>
            <a:spcBef>
              <a:spcPct val="0"/>
            </a:spcBef>
            <a:spcAft>
              <a:spcPct val="15000"/>
            </a:spcAft>
            <a:buChar char="•"/>
          </a:pPr>
          <a:r>
            <a:rPr lang="en-CA" sz="2800" kern="1200" dirty="0"/>
            <a:t>Efficiency and productivity</a:t>
          </a:r>
        </a:p>
        <a:p>
          <a:pPr marL="285750" lvl="1" indent="-285750" algn="l" defTabSz="1244600">
            <a:lnSpc>
              <a:spcPct val="90000"/>
            </a:lnSpc>
            <a:spcBef>
              <a:spcPct val="0"/>
            </a:spcBef>
            <a:spcAft>
              <a:spcPct val="15000"/>
            </a:spcAft>
            <a:buChar char="•"/>
          </a:pPr>
          <a:r>
            <a:rPr lang="en-CA" sz="2800" kern="1200" dirty="0"/>
            <a:t>Revise</a:t>
          </a:r>
        </a:p>
      </dsp:txBody>
      <dsp:txXfrm>
        <a:off x="0" y="4137750"/>
        <a:ext cx="4811358" cy="28548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4F3035-6CD0-4426-9A75-E387ECE0F1A0}">
      <dsp:nvSpPr>
        <dsp:cNvPr id="0" name=""/>
        <dsp:cNvSpPr/>
      </dsp:nvSpPr>
      <dsp:spPr>
        <a:xfrm>
          <a:off x="0" y="2487561"/>
          <a:ext cx="3896958" cy="1558783"/>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Practice Gap</a:t>
          </a:r>
        </a:p>
      </dsp:txBody>
      <dsp:txXfrm>
        <a:off x="0" y="2487561"/>
        <a:ext cx="3896958" cy="1558783"/>
      </dsp:txXfrm>
    </dsp:sp>
    <dsp:sp modelId="{271A2D02-DCDF-436C-8614-D69BEF011446}">
      <dsp:nvSpPr>
        <dsp:cNvPr id="0" name=""/>
        <dsp:cNvSpPr/>
      </dsp:nvSpPr>
      <dsp:spPr>
        <a:xfrm>
          <a:off x="0" y="3915938"/>
          <a:ext cx="3896958" cy="2854800"/>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Fear</a:t>
          </a:r>
        </a:p>
        <a:p>
          <a:pPr marL="285750" lvl="1" indent="-285750" algn="l" defTabSz="1244600">
            <a:lnSpc>
              <a:spcPct val="90000"/>
            </a:lnSpc>
            <a:spcBef>
              <a:spcPct val="0"/>
            </a:spcBef>
            <a:spcAft>
              <a:spcPct val="15000"/>
            </a:spcAft>
            <a:buChar char="•"/>
          </a:pPr>
          <a:r>
            <a:rPr lang="en-CA" sz="2800" kern="1200" dirty="0"/>
            <a:t>Crediting AI</a:t>
          </a:r>
        </a:p>
        <a:p>
          <a:pPr marL="285750" lvl="1" indent="-285750" algn="l" defTabSz="1244600">
            <a:lnSpc>
              <a:spcPct val="90000"/>
            </a:lnSpc>
            <a:spcBef>
              <a:spcPct val="0"/>
            </a:spcBef>
            <a:spcAft>
              <a:spcPct val="15000"/>
            </a:spcAft>
            <a:buChar char="•"/>
          </a:pPr>
          <a:r>
            <a:rPr lang="en-CA" sz="2800" kern="1200"/>
            <a:t>Policies</a:t>
          </a:r>
        </a:p>
        <a:p>
          <a:pPr marL="285750" lvl="1" indent="-285750" algn="l" defTabSz="1244600">
            <a:lnSpc>
              <a:spcPct val="90000"/>
            </a:lnSpc>
            <a:spcBef>
              <a:spcPct val="0"/>
            </a:spcBef>
            <a:spcAft>
              <a:spcPct val="15000"/>
            </a:spcAft>
            <a:buChar char="•"/>
          </a:pPr>
          <a:r>
            <a:rPr lang="en-CA" sz="2800" kern="1200"/>
            <a:t>Teach use</a:t>
          </a:r>
        </a:p>
      </dsp:txBody>
      <dsp:txXfrm>
        <a:off x="0" y="3915938"/>
        <a:ext cx="3896958" cy="28548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172296-D492-46C4-8CD6-3AB6FFBA4AD1}">
      <dsp:nvSpPr>
        <dsp:cNvPr id="0" name=""/>
        <dsp:cNvSpPr/>
      </dsp:nvSpPr>
      <dsp:spPr>
        <a:xfrm>
          <a:off x="0" y="2221143"/>
          <a:ext cx="5761616" cy="1872000"/>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Private Tutor</a:t>
          </a:r>
        </a:p>
      </dsp:txBody>
      <dsp:txXfrm>
        <a:off x="0" y="2221143"/>
        <a:ext cx="5761616" cy="1872000"/>
      </dsp:txXfrm>
    </dsp:sp>
    <dsp:sp modelId="{9069BF4C-86F5-4580-B9DF-49E27B8D29FD}">
      <dsp:nvSpPr>
        <dsp:cNvPr id="0" name=""/>
        <dsp:cNvSpPr/>
      </dsp:nvSpPr>
      <dsp:spPr>
        <a:xfrm>
          <a:off x="0" y="4093143"/>
          <a:ext cx="5761616" cy="2944012"/>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Answers</a:t>
          </a:r>
        </a:p>
        <a:p>
          <a:pPr marL="285750" lvl="1" indent="-285750" algn="l" defTabSz="1244600">
            <a:lnSpc>
              <a:spcPct val="90000"/>
            </a:lnSpc>
            <a:spcBef>
              <a:spcPct val="0"/>
            </a:spcBef>
            <a:spcAft>
              <a:spcPct val="15000"/>
            </a:spcAft>
            <a:buChar char="•"/>
          </a:pPr>
          <a:r>
            <a:rPr lang="en-CA" sz="2800" kern="1200"/>
            <a:t>Better than Google</a:t>
          </a:r>
        </a:p>
        <a:p>
          <a:pPr marL="285750" lvl="1" indent="-285750" algn="l" defTabSz="1244600">
            <a:lnSpc>
              <a:spcPct val="90000"/>
            </a:lnSpc>
            <a:spcBef>
              <a:spcPct val="0"/>
            </a:spcBef>
            <a:spcAft>
              <a:spcPct val="15000"/>
            </a:spcAft>
            <a:buChar char="•"/>
          </a:pPr>
          <a:r>
            <a:rPr lang="en-CA" sz="2800" kern="1200"/>
            <a:t>Language</a:t>
          </a:r>
        </a:p>
        <a:p>
          <a:pPr marL="285750" lvl="1" indent="-285750" algn="l" defTabSz="1244600">
            <a:lnSpc>
              <a:spcPct val="90000"/>
            </a:lnSpc>
            <a:spcBef>
              <a:spcPct val="0"/>
            </a:spcBef>
            <a:spcAft>
              <a:spcPct val="15000"/>
            </a:spcAft>
            <a:buChar char="•"/>
          </a:pPr>
          <a:r>
            <a:rPr lang="en-CA" sz="2800" kern="1200"/>
            <a:t>Summarizing and simplifying</a:t>
          </a:r>
        </a:p>
        <a:p>
          <a:pPr marL="285750" lvl="1" indent="-285750" algn="l" defTabSz="1244600">
            <a:lnSpc>
              <a:spcPct val="90000"/>
            </a:lnSpc>
            <a:spcBef>
              <a:spcPct val="0"/>
            </a:spcBef>
            <a:spcAft>
              <a:spcPct val="15000"/>
            </a:spcAft>
            <a:buChar char="•"/>
          </a:pPr>
          <a:r>
            <a:rPr lang="en-CA" sz="2800" kern="1200"/>
            <a:t>Tailored learning</a:t>
          </a:r>
        </a:p>
        <a:p>
          <a:pPr marL="285750" lvl="1" indent="-285750" algn="l" defTabSz="1244600">
            <a:lnSpc>
              <a:spcPct val="90000"/>
            </a:lnSpc>
            <a:spcBef>
              <a:spcPct val="0"/>
            </a:spcBef>
            <a:spcAft>
              <a:spcPct val="15000"/>
            </a:spcAft>
            <a:buChar char="•"/>
          </a:pPr>
          <a:r>
            <a:rPr lang="en-CA" sz="2800" kern="1200" dirty="0"/>
            <a:t>Test prep</a:t>
          </a:r>
        </a:p>
      </dsp:txBody>
      <dsp:txXfrm>
        <a:off x="0" y="4093143"/>
        <a:ext cx="5761616" cy="294401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F7188A-9DAC-47DF-BB42-FEAC76D05449}">
      <dsp:nvSpPr>
        <dsp:cNvPr id="0" name=""/>
        <dsp:cNvSpPr/>
      </dsp:nvSpPr>
      <dsp:spPr>
        <a:xfrm>
          <a:off x="0" y="2265750"/>
          <a:ext cx="4721711" cy="1872000"/>
        </a:xfrm>
        <a:prstGeom prst="rect">
          <a:avLst/>
        </a:prstGeom>
        <a:solidFill>
          <a:schemeClr val="dk1"/>
        </a:solidFill>
        <a:ln w="25400" cap="flat" cmpd="sng" algn="ctr">
          <a:solidFill>
            <a:schemeClr val="dk1">
              <a:shade val="15000"/>
            </a:schemeClr>
          </a:solidFill>
          <a:prstDash val="solid"/>
        </a:ln>
        <a:effectLst/>
      </dsp:spPr>
      <dsp:style>
        <a:lnRef idx="2">
          <a:schemeClr val="dk1">
            <a:shade val="15000"/>
          </a:schemeClr>
        </a:lnRef>
        <a:fillRef idx="1">
          <a:schemeClr val="dk1"/>
        </a:fillRef>
        <a:effectRef idx="0">
          <a:schemeClr val="dk1"/>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CA" sz="2800" b="1" kern="1200"/>
            <a:t>AI as Threat</a:t>
          </a:r>
        </a:p>
      </dsp:txBody>
      <dsp:txXfrm>
        <a:off x="0" y="2265750"/>
        <a:ext cx="4721711" cy="1872000"/>
      </dsp:txXfrm>
    </dsp:sp>
    <dsp:sp modelId="{7DDBFE88-8CD2-47C6-93D3-CAED3DFAAF6C}">
      <dsp:nvSpPr>
        <dsp:cNvPr id="0" name=""/>
        <dsp:cNvSpPr/>
      </dsp:nvSpPr>
      <dsp:spPr>
        <a:xfrm>
          <a:off x="0" y="4137750"/>
          <a:ext cx="4721711" cy="2854800"/>
        </a:xfrm>
        <a:prstGeom prst="rect">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CA" sz="2800" kern="1200"/>
            <a:t>Bias</a:t>
          </a:r>
        </a:p>
        <a:p>
          <a:pPr marL="285750" lvl="1" indent="-285750" algn="l" defTabSz="1244600">
            <a:lnSpc>
              <a:spcPct val="90000"/>
            </a:lnSpc>
            <a:spcBef>
              <a:spcPct val="0"/>
            </a:spcBef>
            <a:spcAft>
              <a:spcPct val="15000"/>
            </a:spcAft>
            <a:buChar char="•"/>
          </a:pPr>
          <a:r>
            <a:rPr lang="en-CA" sz="2800" kern="1200"/>
            <a:t>Business</a:t>
          </a:r>
        </a:p>
        <a:p>
          <a:pPr marL="285750" lvl="1" indent="-285750" algn="l" defTabSz="1244600">
            <a:lnSpc>
              <a:spcPct val="90000"/>
            </a:lnSpc>
            <a:spcBef>
              <a:spcPct val="0"/>
            </a:spcBef>
            <a:spcAft>
              <a:spcPct val="15000"/>
            </a:spcAft>
            <a:buChar char="•"/>
          </a:pPr>
          <a:r>
            <a:rPr lang="en-CA" sz="2800" kern="1200"/>
            <a:t>Cheating</a:t>
          </a:r>
        </a:p>
        <a:p>
          <a:pPr marL="285750" lvl="1" indent="-285750" algn="l" defTabSz="1244600">
            <a:lnSpc>
              <a:spcPct val="90000"/>
            </a:lnSpc>
            <a:spcBef>
              <a:spcPct val="0"/>
            </a:spcBef>
            <a:spcAft>
              <a:spcPct val="15000"/>
            </a:spcAft>
            <a:buChar char="•"/>
          </a:pPr>
          <a:r>
            <a:rPr lang="en-CA" sz="2800" kern="1200"/>
            <a:t>Pressure</a:t>
          </a:r>
        </a:p>
        <a:p>
          <a:pPr marL="285750" lvl="1" indent="-285750" algn="l" defTabSz="1244600">
            <a:lnSpc>
              <a:spcPct val="90000"/>
            </a:lnSpc>
            <a:spcBef>
              <a:spcPct val="0"/>
            </a:spcBef>
            <a:spcAft>
              <a:spcPct val="15000"/>
            </a:spcAft>
            <a:buChar char="•"/>
          </a:pPr>
          <a:r>
            <a:rPr lang="en-CA" sz="2800" kern="1200"/>
            <a:t>Reliance and laziness</a:t>
          </a:r>
        </a:p>
      </dsp:txBody>
      <dsp:txXfrm>
        <a:off x="0" y="4137750"/>
        <a:ext cx="4721711" cy="285480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00405" y="4412774"/>
            <a:ext cx="5603240" cy="4180523"/>
          </a:xfrm>
          <a:prstGeom prst="rect">
            <a:avLst/>
          </a:prstGeom>
          <a:noFill/>
          <a:ln>
            <a:noFill/>
          </a:ln>
        </p:spPr>
        <p:txBody>
          <a:bodyPr spcFirstLastPara="1" wrap="square" lIns="93089" tIns="93089" rIns="93089" bIns="93089"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Google Shape;40;p1: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dirty="0"/>
          </a:p>
        </p:txBody>
      </p:sp>
      <p:sp>
        <p:nvSpPr>
          <p:cNvPr id="41" name="Google Shape;41;p1: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6: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03" name="Google Shape;103;p6: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B09EA62A-748B-F9C9-F0C7-1ADF08291721}"/>
            </a:ext>
          </a:extLst>
        </p:cNvPr>
        <p:cNvGrpSpPr/>
        <p:nvPr/>
      </p:nvGrpSpPr>
      <p:grpSpPr>
        <a:xfrm>
          <a:off x="0" y="0"/>
          <a:ext cx="0" cy="0"/>
          <a:chOff x="0" y="0"/>
          <a:chExt cx="0" cy="0"/>
        </a:xfrm>
      </p:grpSpPr>
      <p:sp>
        <p:nvSpPr>
          <p:cNvPr id="57" name="Google Shape;57;p3:notes">
            <a:extLst>
              <a:ext uri="{FF2B5EF4-FFF2-40B4-BE49-F238E27FC236}">
                <a16:creationId xmlns:a16="http://schemas.microsoft.com/office/drawing/2014/main" id="{504D7504-94BA-F449-99EE-F2EBEEDE78A0}"/>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8" name="Google Shape;58;p3:notes">
            <a:extLst>
              <a:ext uri="{FF2B5EF4-FFF2-40B4-BE49-F238E27FC236}">
                <a16:creationId xmlns:a16="http://schemas.microsoft.com/office/drawing/2014/main" id="{83CDE192-CCFC-BFC8-8694-FDB8B5758B1D}"/>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27704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4: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215" name="Google Shape;215;p14: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8: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28" name="Google Shape;128;p8: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a:extLst>
            <a:ext uri="{FF2B5EF4-FFF2-40B4-BE49-F238E27FC236}">
              <a16:creationId xmlns:a16="http://schemas.microsoft.com/office/drawing/2014/main" id="{AA7F5B0B-A746-26A8-65E9-AEE1F0C759A0}"/>
            </a:ext>
          </a:extLst>
        </p:cNvPr>
        <p:cNvGrpSpPr/>
        <p:nvPr/>
      </p:nvGrpSpPr>
      <p:grpSpPr>
        <a:xfrm>
          <a:off x="0" y="0"/>
          <a:ext cx="0" cy="0"/>
          <a:chOff x="0" y="0"/>
          <a:chExt cx="0" cy="0"/>
        </a:xfrm>
      </p:grpSpPr>
      <p:sp>
        <p:nvSpPr>
          <p:cNvPr id="127" name="Google Shape;127;p8:notes">
            <a:extLst>
              <a:ext uri="{FF2B5EF4-FFF2-40B4-BE49-F238E27FC236}">
                <a16:creationId xmlns:a16="http://schemas.microsoft.com/office/drawing/2014/main" id="{CC1F9AC0-4EB9-2CBC-D594-4318270AA56F}"/>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28" name="Google Shape;128;p8:notes">
            <a:extLst>
              <a:ext uri="{FF2B5EF4-FFF2-40B4-BE49-F238E27FC236}">
                <a16:creationId xmlns:a16="http://schemas.microsoft.com/office/drawing/2014/main" id="{89753DE2-A7B0-3361-77E4-ACAB21757F6D}"/>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7845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a:extLst>
            <a:ext uri="{FF2B5EF4-FFF2-40B4-BE49-F238E27FC236}">
              <a16:creationId xmlns:a16="http://schemas.microsoft.com/office/drawing/2014/main" id="{7491263C-2A60-F694-0053-7A5F92D9D621}"/>
            </a:ext>
          </a:extLst>
        </p:cNvPr>
        <p:cNvGrpSpPr/>
        <p:nvPr/>
      </p:nvGrpSpPr>
      <p:grpSpPr>
        <a:xfrm>
          <a:off x="0" y="0"/>
          <a:ext cx="0" cy="0"/>
          <a:chOff x="0" y="0"/>
          <a:chExt cx="0" cy="0"/>
        </a:xfrm>
      </p:grpSpPr>
      <p:sp>
        <p:nvSpPr>
          <p:cNvPr id="50" name="Google Shape;50;p2:notes">
            <a:extLst>
              <a:ext uri="{FF2B5EF4-FFF2-40B4-BE49-F238E27FC236}">
                <a16:creationId xmlns:a16="http://schemas.microsoft.com/office/drawing/2014/main" id="{7D1DE1ED-30DE-0F74-101D-06ABA8F8573E}"/>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1" name="Google Shape;51;p2:notes">
            <a:extLst>
              <a:ext uri="{FF2B5EF4-FFF2-40B4-BE49-F238E27FC236}">
                <a16:creationId xmlns:a16="http://schemas.microsoft.com/office/drawing/2014/main" id="{EBBEF0B6-9853-D546-C0D9-5112BFC7C53B}"/>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6183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62553B02-119B-1A63-8C8D-4E2990CCDD84}"/>
            </a:ext>
          </a:extLst>
        </p:cNvPr>
        <p:cNvGrpSpPr/>
        <p:nvPr/>
      </p:nvGrpSpPr>
      <p:grpSpPr>
        <a:xfrm>
          <a:off x="0" y="0"/>
          <a:ext cx="0" cy="0"/>
          <a:chOff x="0" y="0"/>
          <a:chExt cx="0" cy="0"/>
        </a:xfrm>
      </p:grpSpPr>
      <p:sp>
        <p:nvSpPr>
          <p:cNvPr id="57" name="Google Shape;57;p3:notes">
            <a:extLst>
              <a:ext uri="{FF2B5EF4-FFF2-40B4-BE49-F238E27FC236}">
                <a16:creationId xmlns:a16="http://schemas.microsoft.com/office/drawing/2014/main" id="{76279FE5-B14C-8A56-6ACE-9EFE3BB523A9}"/>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8" name="Google Shape;58;p3:notes">
            <a:extLst>
              <a:ext uri="{FF2B5EF4-FFF2-40B4-BE49-F238E27FC236}">
                <a16:creationId xmlns:a16="http://schemas.microsoft.com/office/drawing/2014/main" id="{14484EE9-5007-98A9-C3B2-B1155178A28D}"/>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84985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4: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dirty="0"/>
          </a:p>
        </p:txBody>
      </p:sp>
      <p:sp>
        <p:nvSpPr>
          <p:cNvPr id="71" name="Google Shape;71;p4: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6400" y="696913"/>
            <a:ext cx="6191250" cy="3482975"/>
          </a:xfrm>
        </p:spPr>
      </p:sp>
      <p:sp>
        <p:nvSpPr>
          <p:cNvPr id="3" name="Notes Placeholder 2"/>
          <p:cNvSpPr>
            <a:spLocks noGrp="1"/>
          </p:cNvSpPr>
          <p:nvPr>
            <p:ph type="body" idx="1"/>
          </p:nvPr>
        </p:nvSpPr>
        <p:spPr/>
        <p:txBody>
          <a:bodyPr/>
          <a:lstStyle/>
          <a:p>
            <a:pPr lvl="0" algn="l">
              <a:buNone/>
            </a:pPr>
            <a:r>
              <a:rPr lang="en-US" dirty="0">
                <a:latin typeface="Calibri"/>
                <a:ea typeface="Calibri"/>
                <a:cs typeface="Calibri"/>
              </a:rPr>
              <a:t>We found a common set of themes across both sets of focus groups using the written responses the students provided. We did not include moderator notes in our analysis, but they were used to provide clarity where necessary.</a:t>
            </a:r>
          </a:p>
          <a:p>
            <a:pPr lvl="0" algn="l">
              <a:buNone/>
            </a:pPr>
            <a:endParaRPr lang="en-US" dirty="0">
              <a:latin typeface="Calibri"/>
              <a:ea typeface="Calibri"/>
              <a:cs typeface="Calibri"/>
            </a:endParaRPr>
          </a:p>
          <a:p>
            <a:pPr lvl="0" algn="l">
              <a:buNone/>
            </a:pPr>
            <a:r>
              <a:rPr lang="en-US" dirty="0">
                <a:latin typeface="Calibri"/>
                <a:ea typeface="Calibri"/>
                <a:cs typeface="Calibri"/>
              </a:rPr>
              <a:t>Using the method that Cat identified earlier to code the responses, we ended up with 5 distinct categories: AI Appraisal, AI as Assistant, AI as Practice Gap, AI as Private Tutor, and AI as Threat.</a:t>
            </a:r>
          </a:p>
          <a:p>
            <a:pPr lvl="0" algn="l">
              <a:buNone/>
            </a:pPr>
            <a:endParaRPr lang="en-US" dirty="0">
              <a:latin typeface="Calibri"/>
              <a:ea typeface="Calibri"/>
              <a:cs typeface="Calibri"/>
            </a:endParaRPr>
          </a:p>
          <a:p>
            <a:pPr lvl="0" algn="l">
              <a:buNone/>
            </a:pPr>
            <a:r>
              <a:rPr lang="en-US" dirty="0">
                <a:latin typeface="Calibri"/>
                <a:ea typeface="Calibri"/>
                <a:cs typeface="Calibri"/>
              </a:rPr>
              <a:t>We were also able to break these down into further, more granular, subcategories.</a:t>
            </a:r>
          </a:p>
          <a:p>
            <a:pPr lvl="0" algn="l">
              <a:buNone/>
            </a:pPr>
            <a:endParaRPr lang="en-US" dirty="0">
              <a:latin typeface="Calibri"/>
              <a:ea typeface="Calibri"/>
              <a:cs typeface="Calibri"/>
            </a:endParaRPr>
          </a:p>
          <a:p>
            <a:pPr lvl="0" algn="l">
              <a:buNone/>
            </a:pPr>
            <a:endParaRPr lang="en-US" dirty="0">
              <a:latin typeface="Calibri"/>
              <a:ea typeface="Calibri"/>
              <a:cs typeface="Calibri"/>
            </a:endParaRPr>
          </a:p>
          <a:p>
            <a:pPr>
              <a:buNone/>
            </a:pPr>
            <a:endParaRPr lang="en-US" dirty="0">
              <a:latin typeface="Calibri"/>
              <a:ea typeface="Calibri"/>
              <a:cs typeface="Calibri"/>
            </a:endParaRPr>
          </a:p>
        </p:txBody>
      </p:sp>
    </p:spTree>
    <p:extLst>
      <p:ext uri="{BB962C8B-B14F-4D97-AF65-F5344CB8AC3E}">
        <p14:creationId xmlns:p14="http://schemas.microsoft.com/office/powerpoint/2010/main" val="37234151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9EFCE9-8AB7-A4AA-135F-8DF8DC084B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22570A-E0C0-7306-3882-FF966F49582E}"/>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62C9FD3E-8EC1-55E4-0818-341D5DE8F891}"/>
              </a:ext>
            </a:extLst>
          </p:cNvPr>
          <p:cNvSpPr>
            <a:spLocks noGrp="1"/>
          </p:cNvSpPr>
          <p:nvPr>
            <p:ph type="body" idx="1"/>
          </p:nvPr>
        </p:nvSpPr>
        <p:spPr/>
        <p:txBody>
          <a:bodyPr/>
          <a:lstStyle/>
          <a:p>
            <a:pPr>
              <a:buFont typeface="Calibri"/>
              <a:buChar char="-"/>
            </a:pPr>
            <a:r>
              <a:rPr lang="en-US" dirty="0">
                <a:latin typeface="Calibri"/>
                <a:ea typeface="Calibri"/>
                <a:cs typeface="Calibri"/>
              </a:rPr>
              <a:t>AI Appraisal: speaks to how students evaluate tools, whether by using their own knowledge or validating AI responses against more authoritative sources.</a:t>
            </a:r>
          </a:p>
          <a:p>
            <a:pPr>
              <a:buFont typeface="Calibri"/>
              <a:buChar char="-"/>
            </a:pPr>
            <a:r>
              <a:rPr lang="en-US" dirty="0">
                <a:latin typeface="Calibri"/>
                <a:ea typeface="Calibri"/>
                <a:cs typeface="Calibri"/>
              </a:rPr>
              <a:t>For example, we had participants mention that they felt they were greater experts in their fields or abilities than the AI. They were cautious about trusting AI outputs.</a:t>
            </a:r>
          </a:p>
        </p:txBody>
      </p:sp>
    </p:spTree>
    <p:extLst>
      <p:ext uri="{BB962C8B-B14F-4D97-AF65-F5344CB8AC3E}">
        <p14:creationId xmlns:p14="http://schemas.microsoft.com/office/powerpoint/2010/main" val="2856430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8B8E465B-B82A-71E6-7EC2-59218E035AB4}"/>
            </a:ext>
          </a:extLst>
        </p:cNvPr>
        <p:cNvGrpSpPr/>
        <p:nvPr/>
      </p:nvGrpSpPr>
      <p:grpSpPr>
        <a:xfrm>
          <a:off x="0" y="0"/>
          <a:ext cx="0" cy="0"/>
          <a:chOff x="0" y="0"/>
          <a:chExt cx="0" cy="0"/>
        </a:xfrm>
      </p:grpSpPr>
      <p:sp>
        <p:nvSpPr>
          <p:cNvPr id="192" name="Google Shape;192;p12:notes">
            <a:extLst>
              <a:ext uri="{FF2B5EF4-FFF2-40B4-BE49-F238E27FC236}">
                <a16:creationId xmlns:a16="http://schemas.microsoft.com/office/drawing/2014/main" id="{96F4DD54-4A90-798F-59AC-190C611E8691}"/>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r>
              <a:rPr lang="en-CA" dirty="0"/>
              <a:t>wool-las-two-</a:t>
            </a:r>
            <a:r>
              <a:rPr lang="en-CA" dirty="0" err="1"/>
              <a:t>wi</a:t>
            </a:r>
            <a:r>
              <a:rPr lang="en-CA" dirty="0"/>
              <a:t>-</a:t>
            </a:r>
            <a:r>
              <a:rPr lang="en-CA" dirty="0" err="1"/>
              <a:t>ig</a:t>
            </a:r>
            <a:endParaRPr lang="en-CA"/>
          </a:p>
          <a:p>
            <a:pPr marL="0" indent="0">
              <a:buNone/>
            </a:pPr>
            <a:endParaRPr lang="en-CA"/>
          </a:p>
          <a:p>
            <a:pPr marL="0" indent="0">
              <a:buNone/>
            </a:pPr>
            <a:r>
              <a:rPr lang="en-CA" dirty="0"/>
              <a:t>https://www.stu.ca/indigenous-homepage/land-acknowledgement-/</a:t>
            </a:r>
            <a:endParaRPr lang="en-CA"/>
          </a:p>
        </p:txBody>
      </p:sp>
      <p:sp>
        <p:nvSpPr>
          <p:cNvPr id="193" name="Google Shape;193;p12:notes">
            <a:extLst>
              <a:ext uri="{FF2B5EF4-FFF2-40B4-BE49-F238E27FC236}">
                <a16:creationId xmlns:a16="http://schemas.microsoft.com/office/drawing/2014/main" id="{A7759B5C-AE97-2EB1-410F-FC4BFE277D7B}"/>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14407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524AF4-147D-52D4-2D6A-FC1911527A9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217801-06E9-4B9C-19D4-89AFD7F6FC6A}"/>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DF1425C6-70D4-61A3-E88B-BAAC8ACB6B89}"/>
              </a:ext>
            </a:extLst>
          </p:cNvPr>
          <p:cNvSpPr>
            <a:spLocks noGrp="1"/>
          </p:cNvSpPr>
          <p:nvPr>
            <p:ph type="body" idx="1"/>
          </p:nvPr>
        </p:nvSpPr>
        <p:spPr/>
        <p:txBody>
          <a:bodyPr/>
          <a:lstStyle/>
          <a:p>
            <a:pPr>
              <a:buFont typeface="Calibri"/>
              <a:buChar char="-"/>
            </a:pPr>
            <a:r>
              <a:rPr lang="en-US" dirty="0">
                <a:latin typeface="Calibri"/>
                <a:ea typeface="Calibri"/>
                <a:cs typeface="Calibri"/>
              </a:rPr>
              <a:t>AI as Assistant: To support research through brainstorming and other supportive functions.</a:t>
            </a:r>
          </a:p>
          <a:p>
            <a:pPr>
              <a:buFont typeface="Calibri"/>
              <a:buChar char="-"/>
            </a:pPr>
            <a:r>
              <a:rPr lang="en-US" dirty="0">
                <a:latin typeface="Calibri"/>
                <a:ea typeface="Calibri"/>
                <a:cs typeface="Calibri"/>
              </a:rPr>
              <a:t>For example, participant 13 mentioned that they use AI to help with their already established workflows, such as preliminary brainstorming, or support for administrative or more routine tasks.</a:t>
            </a:r>
          </a:p>
        </p:txBody>
      </p:sp>
    </p:spTree>
    <p:extLst>
      <p:ext uri="{BB962C8B-B14F-4D97-AF65-F5344CB8AC3E}">
        <p14:creationId xmlns:p14="http://schemas.microsoft.com/office/powerpoint/2010/main" val="400609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9C62D-E3FB-3BC2-CA76-5548098AA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0002DB-D2C5-111B-C64A-1A6F622D5DA2}"/>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57C33ACB-C69C-8DEB-B612-B335A2C31E3F}"/>
              </a:ext>
            </a:extLst>
          </p:cNvPr>
          <p:cNvSpPr>
            <a:spLocks noGrp="1"/>
          </p:cNvSpPr>
          <p:nvPr>
            <p:ph type="body" idx="1"/>
          </p:nvPr>
        </p:nvSpPr>
        <p:spPr/>
        <p:txBody>
          <a:bodyPr/>
          <a:lstStyle/>
          <a:p>
            <a:pPr>
              <a:buFont typeface="Calibri"/>
              <a:buChar char="-"/>
            </a:pPr>
            <a:r>
              <a:rPr lang="en-US" dirty="0">
                <a:latin typeface="Calibri"/>
                <a:ea typeface="Calibri"/>
                <a:cs typeface="Calibri"/>
              </a:rPr>
              <a:t>AI as Practice Gap: Speaks to the lack of clarity around allowed uses, and academic integrity.</a:t>
            </a:r>
          </a:p>
          <a:p>
            <a:pPr>
              <a:buFont typeface="Calibri"/>
              <a:buChar char="-"/>
            </a:pPr>
            <a:r>
              <a:rPr lang="en-US" dirty="0">
                <a:latin typeface="Calibri"/>
                <a:ea typeface="Calibri"/>
                <a:cs typeface="Calibri"/>
              </a:rPr>
              <a:t>This speaks to the feat that students have around violating academic integrity due to gaps in policies or direction for best practices. They were also conference about how to credit AI appropriately, for example in disclosing that they had used AI in their work.</a:t>
            </a:r>
          </a:p>
        </p:txBody>
      </p:sp>
    </p:spTree>
    <p:extLst>
      <p:ext uri="{BB962C8B-B14F-4D97-AF65-F5344CB8AC3E}">
        <p14:creationId xmlns:p14="http://schemas.microsoft.com/office/powerpoint/2010/main" val="41449238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F9BF3C-7DB7-82B0-703C-097B5ABB22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88F8DC-B3CC-8C09-A854-DCC5CABD5B27}"/>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C356A5C1-C3C9-EFAB-D959-474CC9A877FD}"/>
              </a:ext>
            </a:extLst>
          </p:cNvPr>
          <p:cNvSpPr>
            <a:spLocks noGrp="1"/>
          </p:cNvSpPr>
          <p:nvPr>
            <p:ph type="body" idx="1"/>
          </p:nvPr>
        </p:nvSpPr>
        <p:spPr/>
        <p:txBody>
          <a:bodyPr/>
          <a:lstStyle/>
          <a:p>
            <a:pPr>
              <a:buFont typeface="Calibri"/>
              <a:buChar char="-"/>
            </a:pPr>
            <a:r>
              <a:rPr lang="en-US" dirty="0">
                <a:latin typeface="Calibri"/>
                <a:ea typeface="Calibri"/>
                <a:cs typeface="Calibri"/>
              </a:rPr>
              <a:t>AI as Private Tutor:  Relates to the way students make use of AI to gain clarity with information, and improve their skills</a:t>
            </a:r>
          </a:p>
          <a:p>
            <a:pPr>
              <a:buFont typeface="Calibri"/>
              <a:buChar char="-"/>
            </a:pPr>
            <a:r>
              <a:rPr lang="en-US" dirty="0">
                <a:latin typeface="Calibri"/>
                <a:ea typeface="Calibri"/>
                <a:cs typeface="Calibri"/>
              </a:rPr>
              <a:t>I love the example that Participant 1 gave about using AI to create practice exams. We also had other participants say that they used AI to simplify/synthesize concepts to more easily understand complex ideas, or to help clarify assignments.</a:t>
            </a:r>
          </a:p>
        </p:txBody>
      </p:sp>
    </p:spTree>
    <p:extLst>
      <p:ext uri="{BB962C8B-B14F-4D97-AF65-F5344CB8AC3E}">
        <p14:creationId xmlns:p14="http://schemas.microsoft.com/office/powerpoint/2010/main" val="7138710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8026F2-674C-911E-8EF5-C92517BE76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FECBB5-2733-E51A-3900-FE7F59F1E6BE}"/>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C0B4C01C-7D3F-9A51-533F-3C9C1DE459E9}"/>
              </a:ext>
            </a:extLst>
          </p:cNvPr>
          <p:cNvSpPr>
            <a:spLocks noGrp="1"/>
          </p:cNvSpPr>
          <p:nvPr>
            <p:ph type="body" idx="1"/>
          </p:nvPr>
        </p:nvSpPr>
        <p:spPr/>
        <p:txBody>
          <a:bodyPr/>
          <a:lstStyle/>
          <a:p>
            <a:pPr>
              <a:buFont typeface="Calibri"/>
              <a:buChar char="-"/>
            </a:pPr>
            <a:r>
              <a:rPr lang="en-US" dirty="0">
                <a:latin typeface="Calibri"/>
                <a:ea typeface="Calibri"/>
                <a:cs typeface="Calibri"/>
              </a:rPr>
              <a:t>AI as Threat: Identifies concerns about bias and appropriate use of AI, as well as consequences of their use</a:t>
            </a:r>
          </a:p>
          <a:p>
            <a:pPr>
              <a:buFont typeface="Calibri"/>
              <a:buChar char="-"/>
            </a:pPr>
            <a:r>
              <a:rPr lang="en-US" dirty="0">
                <a:latin typeface="Calibri"/>
                <a:ea typeface="Calibri"/>
                <a:cs typeface="Calibri"/>
              </a:rPr>
              <a:t>Many students reporting being afraid of the repercussions of using AI inappropriately for their work. But they were also afraid that their classmates would use AI to cheat, become overdependent on AI, and generally create a culture that does not respect doing your own unique work.</a:t>
            </a:r>
          </a:p>
        </p:txBody>
      </p:sp>
    </p:spTree>
    <p:extLst>
      <p:ext uri="{BB962C8B-B14F-4D97-AF65-F5344CB8AC3E}">
        <p14:creationId xmlns:p14="http://schemas.microsoft.com/office/powerpoint/2010/main" val="16221123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DFCC21E8-83C4-ACA5-8141-D3AAE331EC5B}"/>
            </a:ext>
          </a:extLst>
        </p:cNvPr>
        <p:cNvGrpSpPr/>
        <p:nvPr/>
      </p:nvGrpSpPr>
      <p:grpSpPr>
        <a:xfrm>
          <a:off x="0" y="0"/>
          <a:ext cx="0" cy="0"/>
          <a:chOff x="0" y="0"/>
          <a:chExt cx="0" cy="0"/>
        </a:xfrm>
      </p:grpSpPr>
      <p:sp>
        <p:nvSpPr>
          <p:cNvPr id="57" name="Google Shape;57;p3:notes">
            <a:extLst>
              <a:ext uri="{FF2B5EF4-FFF2-40B4-BE49-F238E27FC236}">
                <a16:creationId xmlns:a16="http://schemas.microsoft.com/office/drawing/2014/main" id="{A80EEB9A-EC07-90D0-42C7-5C6210D3E366}"/>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8" name="Google Shape;58;p3:notes">
            <a:extLst>
              <a:ext uri="{FF2B5EF4-FFF2-40B4-BE49-F238E27FC236}">
                <a16:creationId xmlns:a16="http://schemas.microsoft.com/office/drawing/2014/main" id="{B64C6757-A05B-F135-AD17-D83DA78A60E0}"/>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2909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a:extLst>
            <a:ext uri="{FF2B5EF4-FFF2-40B4-BE49-F238E27FC236}">
              <a16:creationId xmlns:a16="http://schemas.microsoft.com/office/drawing/2014/main" id="{3EDEB20E-8BCD-AD2F-CD76-CECAA62DC0E4}"/>
            </a:ext>
          </a:extLst>
        </p:cNvPr>
        <p:cNvGrpSpPr/>
        <p:nvPr/>
      </p:nvGrpSpPr>
      <p:grpSpPr>
        <a:xfrm>
          <a:off x="0" y="0"/>
          <a:ext cx="0" cy="0"/>
          <a:chOff x="0" y="0"/>
          <a:chExt cx="0" cy="0"/>
        </a:xfrm>
      </p:grpSpPr>
      <p:sp>
        <p:nvSpPr>
          <p:cNvPr id="80" name="Google Shape;80;p5:notes">
            <a:extLst>
              <a:ext uri="{FF2B5EF4-FFF2-40B4-BE49-F238E27FC236}">
                <a16:creationId xmlns:a16="http://schemas.microsoft.com/office/drawing/2014/main" id="{255C8DAF-8AD8-C679-D5C1-06D81BFCC466}"/>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r>
              <a:rPr lang="en-CA"/>
              <a:t>Key findings:</a:t>
            </a:r>
            <a:endParaRPr lang="en-US" dirty="0"/>
          </a:p>
          <a:p>
            <a:pPr marL="232761" indent="-232761">
              <a:buFont typeface="+mj-lt"/>
              <a:buAutoNum type="arabicPeriod"/>
            </a:pPr>
            <a:r>
              <a:rPr lang="en-US" dirty="0"/>
              <a:t>There exist gaps in institutional and instructional policies and procedures. Students are left confused about what constitutes appropriate use of AI tools, and are scared of the repercussions about unintentionally misusing them.</a:t>
            </a:r>
          </a:p>
          <a:p>
            <a:pPr marL="232761" indent="-232761">
              <a:buFont typeface="+mj-lt"/>
              <a:buAutoNum type="arabicPeriod"/>
            </a:pPr>
            <a:r>
              <a:rPr lang="en-US" dirty="0"/>
              <a:t>Graduate students do not trust AI outputs without validating the results. Grad students tend to be highly critical, as they can decipher when the outputs are wrong (such as with hallucinations), or when they require further vetting (such as when looking at code) to determine whether the outputs are right.</a:t>
            </a:r>
          </a:p>
          <a:p>
            <a:pPr marL="232761" indent="-232761">
              <a:buFont typeface="+mj-lt"/>
              <a:buAutoNum type="arabicPeriod"/>
            </a:pPr>
            <a:r>
              <a:rPr lang="en-US" dirty="0"/>
              <a:t>Students are also concerned about the ethical use of AI, such as intentional/unintentional plagiarism, or even social and environmental impacts like water use. This may limit the students’ use of AI if they perceive the benefits not to be worth it.</a:t>
            </a:r>
          </a:p>
        </p:txBody>
      </p:sp>
      <p:sp>
        <p:nvSpPr>
          <p:cNvPr id="81" name="Google Shape;81;p5:notes">
            <a:extLst>
              <a:ext uri="{FF2B5EF4-FFF2-40B4-BE49-F238E27FC236}">
                <a16:creationId xmlns:a16="http://schemas.microsoft.com/office/drawing/2014/main" id="{4BC2BB66-F9FF-5A92-CC38-258C4E16B674}"/>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1222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C892CB-29A4-CED1-DF9E-4A9CB9E902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8CD5A7-60E8-5D68-2BE0-6F2EA6A8F9A6}"/>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EE30ACEE-CA1A-1BB2-A914-1B1AE37BBFC6}"/>
              </a:ext>
            </a:extLst>
          </p:cNvPr>
          <p:cNvSpPr>
            <a:spLocks noGrp="1"/>
          </p:cNvSpPr>
          <p:nvPr>
            <p:ph type="body" idx="1"/>
          </p:nvPr>
        </p:nvSpPr>
        <p:spPr/>
        <p:txBody>
          <a:bodyPr/>
          <a:lstStyle/>
          <a:p>
            <a:pPr marL="161639" indent="0">
              <a:buNone/>
            </a:pPr>
            <a:r>
              <a:rPr lang="en-US" dirty="0">
                <a:latin typeface="Calibri"/>
                <a:ea typeface="Calibri"/>
                <a:cs typeface="Calibri"/>
              </a:rPr>
              <a:t>Limitations include:</a:t>
            </a:r>
          </a:p>
          <a:p>
            <a:pPr marL="465521" indent="-303882"/>
            <a:r>
              <a:rPr lang="en-US" dirty="0">
                <a:latin typeface="Calibri"/>
                <a:ea typeface="Calibri"/>
                <a:cs typeface="Calibri"/>
              </a:rPr>
              <a:t>Lack of disciplinary diversity within our sample, for example we didn’t have a lot of Arts &amp; Humanities students on the Fredericton campus</a:t>
            </a:r>
          </a:p>
          <a:p>
            <a:pPr marL="465521" indent="-303882"/>
            <a:r>
              <a:rPr lang="en-US" dirty="0">
                <a:latin typeface="Calibri"/>
                <a:ea typeface="Calibri"/>
                <a:cs typeface="Calibri"/>
              </a:rPr>
              <a:t>With over 2,500 graduate students at UNB, we only spoke to a small sample (less than 40)</a:t>
            </a:r>
          </a:p>
          <a:p>
            <a:pPr marL="465521" indent="-303882"/>
            <a:r>
              <a:rPr lang="en-US" dirty="0">
                <a:latin typeface="Calibri"/>
                <a:ea typeface="Calibri"/>
                <a:cs typeface="Calibri"/>
              </a:rPr>
              <a:t>Investigators have their biases</a:t>
            </a:r>
          </a:p>
          <a:p>
            <a:pPr marL="465521" indent="-303882"/>
            <a:r>
              <a:rPr lang="en-US" dirty="0">
                <a:latin typeface="Calibri"/>
                <a:ea typeface="Calibri"/>
                <a:cs typeface="Calibri"/>
              </a:rPr>
              <a:t>The forms we used may have limited what feedback we got</a:t>
            </a:r>
          </a:p>
          <a:p>
            <a:pPr marL="465521" indent="-303882"/>
            <a:r>
              <a:rPr lang="en-US" dirty="0">
                <a:latin typeface="Calibri"/>
                <a:ea typeface="Calibri"/>
                <a:cs typeface="Calibri"/>
              </a:rPr>
              <a:t>Trouble distinguishing between tools, for example there are </a:t>
            </a:r>
            <a:r>
              <a:rPr lang="en-US">
                <a:latin typeface="Calibri"/>
                <a:ea typeface="Calibri"/>
                <a:cs typeface="Calibri"/>
              </a:rPr>
              <a:t>multiple </a:t>
            </a:r>
            <a:r>
              <a:rPr lang="en-US" dirty="0">
                <a:latin typeface="Calibri"/>
                <a:ea typeface="Calibri"/>
                <a:cs typeface="Calibri"/>
              </a:rPr>
              <a:t>“Copilots”</a:t>
            </a:r>
          </a:p>
        </p:txBody>
      </p:sp>
    </p:spTree>
    <p:extLst>
      <p:ext uri="{BB962C8B-B14F-4D97-AF65-F5344CB8AC3E}">
        <p14:creationId xmlns:p14="http://schemas.microsoft.com/office/powerpoint/2010/main" val="33726707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p15: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lnSpc>
                <a:spcPct val="80000"/>
              </a:lnSpc>
              <a:buNone/>
            </a:pPr>
            <a:r>
              <a:rPr lang="en-US" dirty="0">
                <a:solidFill>
                  <a:srgbClr val="F5EFEB"/>
                </a:solidFill>
                <a:latin typeface="Alatsi"/>
                <a:cs typeface="Alatsi"/>
                <a:sym typeface="Alatsi"/>
              </a:rPr>
              <a:t>The purpose of this study was to seek opportunities (internal and external to the library) that create environments promoting the ethical and innovative use of AI in graduate studies work.</a:t>
            </a:r>
          </a:p>
          <a:p>
            <a:pPr marL="698282" indent="-698282">
              <a:lnSpc>
                <a:spcPct val="80000"/>
              </a:lnSpc>
              <a:buClr>
                <a:srgbClr val="F5EFEB"/>
              </a:buClr>
              <a:buFont typeface="Wingdings" panose="05000000000000000000" pitchFamily="2" charset="2"/>
              <a:buChar char="Ø"/>
            </a:pPr>
            <a:r>
              <a:rPr lang="en-US" dirty="0">
                <a:solidFill>
                  <a:srgbClr val="F5EFEB"/>
                </a:solidFill>
                <a:latin typeface="Alatsi"/>
                <a:cs typeface="Alatsi"/>
                <a:sym typeface="Alatsi"/>
              </a:rPr>
              <a:t>Help define institutional and instructional policies, practices, and procedures around acceptable use of AI tools in scholarship</a:t>
            </a:r>
          </a:p>
          <a:p>
            <a:pPr marL="698282" indent="-698282">
              <a:lnSpc>
                <a:spcPct val="80000"/>
              </a:lnSpc>
              <a:buClr>
                <a:srgbClr val="F5EFEB"/>
              </a:buClr>
              <a:buFont typeface="Wingdings" panose="05000000000000000000" pitchFamily="2" charset="2"/>
              <a:buChar char="Ø"/>
            </a:pPr>
            <a:r>
              <a:rPr lang="en-US" dirty="0">
                <a:solidFill>
                  <a:srgbClr val="F5EFEB"/>
                </a:solidFill>
                <a:latin typeface="Alatsi"/>
                <a:cs typeface="Alatsi"/>
                <a:sym typeface="Alatsi"/>
              </a:rPr>
              <a:t>Encourage ethical use of AI, to encourage students to account for the biases and impacts that AI has on the environment, content creators (like those whose works are integrated into the model), and on scholarship practices as a whole.</a:t>
            </a:r>
            <a:endParaRPr lang="en-CA" dirty="0">
              <a:solidFill>
                <a:srgbClr val="F5EFEB"/>
              </a:solidFill>
              <a:latin typeface="Alatsi"/>
              <a:cs typeface="Alatsi"/>
              <a:sym typeface="Alatsi"/>
            </a:endParaRPr>
          </a:p>
        </p:txBody>
      </p:sp>
      <p:sp>
        <p:nvSpPr>
          <p:cNvPr id="241" name="Google Shape;241;p15: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BA5C78-1953-0492-76FC-D4A6AF9387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C55502-AB66-70E2-F761-4C68A0100295}"/>
              </a:ext>
            </a:extLst>
          </p:cNvPr>
          <p:cNvSpPr>
            <a:spLocks noGrp="1" noRot="1" noChangeAspect="1"/>
          </p:cNvSpPr>
          <p:nvPr>
            <p:ph type="sldImg"/>
          </p:nvPr>
        </p:nvSpPr>
        <p:spPr>
          <a:xfrm>
            <a:off x="406400" y="696913"/>
            <a:ext cx="6191250" cy="3482975"/>
          </a:xfrm>
        </p:spPr>
      </p:sp>
      <p:sp>
        <p:nvSpPr>
          <p:cNvPr id="3" name="Notes Placeholder 2">
            <a:extLst>
              <a:ext uri="{FF2B5EF4-FFF2-40B4-BE49-F238E27FC236}">
                <a16:creationId xmlns:a16="http://schemas.microsoft.com/office/drawing/2014/main" id="{43A64F71-6C9C-BF37-6E81-5EB2C044130F}"/>
              </a:ext>
            </a:extLst>
          </p:cNvPr>
          <p:cNvSpPr>
            <a:spLocks noGrp="1"/>
          </p:cNvSpPr>
          <p:nvPr>
            <p:ph type="body" idx="1"/>
          </p:nvPr>
        </p:nvSpPr>
        <p:spPr/>
        <p:txBody>
          <a:bodyPr/>
          <a:lstStyle/>
          <a:p>
            <a:pPr marL="161639" indent="0">
              <a:buNone/>
            </a:pPr>
            <a:r>
              <a:rPr lang="en-US">
                <a:latin typeface="Calibri"/>
                <a:ea typeface="Calibri"/>
                <a:cs typeface="Calibri"/>
              </a:rPr>
              <a:t>e.g. multiple copilots</a:t>
            </a:r>
          </a:p>
          <a:p>
            <a:pPr marL="161639" indent="0">
              <a:buNone/>
            </a:pPr>
            <a:endParaRPr lang="en-US">
              <a:latin typeface="Calibri"/>
              <a:ea typeface="Calibri"/>
              <a:cs typeface="Calibri"/>
            </a:endParaRPr>
          </a:p>
        </p:txBody>
      </p:sp>
    </p:spTree>
    <p:extLst>
      <p:ext uri="{BB962C8B-B14F-4D97-AF65-F5344CB8AC3E}">
        <p14:creationId xmlns:p14="http://schemas.microsoft.com/office/powerpoint/2010/main" val="24192150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16: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249" name="Google Shape;249;p16: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a:extLst>
            <a:ext uri="{FF2B5EF4-FFF2-40B4-BE49-F238E27FC236}">
              <a16:creationId xmlns:a16="http://schemas.microsoft.com/office/drawing/2014/main" id="{ABDAFE95-B106-C3B9-6987-2F056A897E86}"/>
            </a:ext>
          </a:extLst>
        </p:cNvPr>
        <p:cNvGrpSpPr/>
        <p:nvPr/>
      </p:nvGrpSpPr>
      <p:grpSpPr>
        <a:xfrm>
          <a:off x="0" y="0"/>
          <a:ext cx="0" cy="0"/>
          <a:chOff x="0" y="0"/>
          <a:chExt cx="0" cy="0"/>
        </a:xfrm>
      </p:grpSpPr>
      <p:sp>
        <p:nvSpPr>
          <p:cNvPr id="143" name="Google Shape;143;p9:notes">
            <a:extLst>
              <a:ext uri="{FF2B5EF4-FFF2-40B4-BE49-F238E27FC236}">
                <a16:creationId xmlns:a16="http://schemas.microsoft.com/office/drawing/2014/main" id="{9408640E-1B4C-7E8B-0B22-473C299F825E}"/>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r>
              <a:rPr lang="en-US" dirty="0"/>
              <a:t>-add pronouns?</a:t>
            </a:r>
            <a:endParaRPr lang="en-CA"/>
          </a:p>
        </p:txBody>
      </p:sp>
      <p:sp>
        <p:nvSpPr>
          <p:cNvPr id="144" name="Google Shape;144;p9:notes">
            <a:extLst>
              <a:ext uri="{FF2B5EF4-FFF2-40B4-BE49-F238E27FC236}">
                <a16:creationId xmlns:a16="http://schemas.microsoft.com/office/drawing/2014/main" id="{0AF59471-5E53-068E-1070-4FBECF3309AC}"/>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55669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12: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93" name="Google Shape;193;p12: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E0647179-19D1-2550-A10A-AF6A10CBC811}"/>
            </a:ext>
          </a:extLst>
        </p:cNvPr>
        <p:cNvGrpSpPr/>
        <p:nvPr/>
      </p:nvGrpSpPr>
      <p:grpSpPr>
        <a:xfrm>
          <a:off x="0" y="0"/>
          <a:ext cx="0" cy="0"/>
          <a:chOff x="0" y="0"/>
          <a:chExt cx="0" cy="0"/>
        </a:xfrm>
      </p:grpSpPr>
      <p:sp>
        <p:nvSpPr>
          <p:cNvPr id="192" name="Google Shape;192;p12:notes">
            <a:extLst>
              <a:ext uri="{FF2B5EF4-FFF2-40B4-BE49-F238E27FC236}">
                <a16:creationId xmlns:a16="http://schemas.microsoft.com/office/drawing/2014/main" id="{D745316B-0F0D-4799-76FF-5BB2FF1FED1A}"/>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93" name="Google Shape;193;p12:notes">
            <a:extLst>
              <a:ext uri="{FF2B5EF4-FFF2-40B4-BE49-F238E27FC236}">
                <a16:creationId xmlns:a16="http://schemas.microsoft.com/office/drawing/2014/main" id="{AC4616AC-F5E7-87E6-1EE5-111A9C5A974E}"/>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78576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E19FF446-1AFB-DC6E-9C88-AAF5B06AAECC}"/>
            </a:ext>
          </a:extLst>
        </p:cNvPr>
        <p:cNvGrpSpPr/>
        <p:nvPr/>
      </p:nvGrpSpPr>
      <p:grpSpPr>
        <a:xfrm>
          <a:off x="0" y="0"/>
          <a:ext cx="0" cy="0"/>
          <a:chOff x="0" y="0"/>
          <a:chExt cx="0" cy="0"/>
        </a:xfrm>
      </p:grpSpPr>
      <p:sp>
        <p:nvSpPr>
          <p:cNvPr id="192" name="Google Shape;192;p12:notes">
            <a:extLst>
              <a:ext uri="{FF2B5EF4-FFF2-40B4-BE49-F238E27FC236}">
                <a16:creationId xmlns:a16="http://schemas.microsoft.com/office/drawing/2014/main" id="{BAC91E89-CD0B-BE88-61D2-E7A3C6264834}"/>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93" name="Google Shape;193;p12:notes">
            <a:extLst>
              <a:ext uri="{FF2B5EF4-FFF2-40B4-BE49-F238E27FC236}">
                <a16:creationId xmlns:a16="http://schemas.microsoft.com/office/drawing/2014/main" id="{E793B3CA-61DB-25E8-8E36-1C4B414EBECD}"/>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1734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1" name="Google Shape;51;p2: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3: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8" name="Google Shape;58;p3: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5: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81" name="Google Shape;81;p5: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a:extLst>
            <a:ext uri="{FF2B5EF4-FFF2-40B4-BE49-F238E27FC236}">
              <a16:creationId xmlns:a16="http://schemas.microsoft.com/office/drawing/2014/main" id="{D8439F3D-B19A-9CD7-D590-011C4C3B62D4}"/>
            </a:ext>
          </a:extLst>
        </p:cNvPr>
        <p:cNvGrpSpPr/>
        <p:nvPr/>
      </p:nvGrpSpPr>
      <p:grpSpPr>
        <a:xfrm>
          <a:off x="0" y="0"/>
          <a:ext cx="0" cy="0"/>
          <a:chOff x="0" y="0"/>
          <a:chExt cx="0" cy="0"/>
        </a:xfrm>
      </p:grpSpPr>
      <p:sp>
        <p:nvSpPr>
          <p:cNvPr id="57" name="Google Shape;57;p3:notes">
            <a:extLst>
              <a:ext uri="{FF2B5EF4-FFF2-40B4-BE49-F238E27FC236}">
                <a16:creationId xmlns:a16="http://schemas.microsoft.com/office/drawing/2014/main" id="{C4F353F1-DF4C-173F-06F6-04B7735F5E1E}"/>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8" name="Google Shape;58;p3:notes">
            <a:extLst>
              <a:ext uri="{FF2B5EF4-FFF2-40B4-BE49-F238E27FC236}">
                <a16:creationId xmlns:a16="http://schemas.microsoft.com/office/drawing/2014/main" id="{7C5B8D06-B810-D97D-C751-24959E8FDA19}"/>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601892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116" name="Google Shape;116;p7:notes"/>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a:extLst>
            <a:ext uri="{FF2B5EF4-FFF2-40B4-BE49-F238E27FC236}">
              <a16:creationId xmlns:a16="http://schemas.microsoft.com/office/drawing/2014/main" id="{83F71481-F08D-A01C-827B-CD44B4A42D8D}"/>
            </a:ext>
          </a:extLst>
        </p:cNvPr>
        <p:cNvGrpSpPr/>
        <p:nvPr/>
      </p:nvGrpSpPr>
      <p:grpSpPr>
        <a:xfrm>
          <a:off x="0" y="0"/>
          <a:ext cx="0" cy="0"/>
          <a:chOff x="0" y="0"/>
          <a:chExt cx="0" cy="0"/>
        </a:xfrm>
      </p:grpSpPr>
      <p:sp>
        <p:nvSpPr>
          <p:cNvPr id="50" name="Google Shape;50;p2:notes">
            <a:extLst>
              <a:ext uri="{FF2B5EF4-FFF2-40B4-BE49-F238E27FC236}">
                <a16:creationId xmlns:a16="http://schemas.microsoft.com/office/drawing/2014/main" id="{E81648D4-0001-E415-6D8D-5414F4DF96EA}"/>
              </a:ext>
            </a:extLst>
          </p:cNvPr>
          <p:cNvSpPr txBox="1">
            <a:spLocks noGrp="1"/>
          </p:cNvSpPr>
          <p:nvPr>
            <p:ph type="body" idx="1"/>
          </p:nvPr>
        </p:nvSpPr>
        <p:spPr>
          <a:xfrm>
            <a:off x="700405" y="4412774"/>
            <a:ext cx="5603240" cy="4180523"/>
          </a:xfrm>
          <a:prstGeom prst="rect">
            <a:avLst/>
          </a:prstGeom>
        </p:spPr>
        <p:txBody>
          <a:bodyPr spcFirstLastPara="1" wrap="square" lIns="93089" tIns="93089" rIns="93089" bIns="93089" anchor="t" anchorCtr="0">
            <a:noAutofit/>
          </a:bodyPr>
          <a:lstStyle/>
          <a:p>
            <a:pPr marL="0" indent="0">
              <a:buNone/>
            </a:pPr>
            <a:endParaRPr lang="en-CA"/>
          </a:p>
        </p:txBody>
      </p:sp>
      <p:sp>
        <p:nvSpPr>
          <p:cNvPr id="51" name="Google Shape;51;p2:notes">
            <a:extLst>
              <a:ext uri="{FF2B5EF4-FFF2-40B4-BE49-F238E27FC236}">
                <a16:creationId xmlns:a16="http://schemas.microsoft.com/office/drawing/2014/main" id="{D12246D6-AC41-8E01-A482-6A46F37ACAF7}"/>
              </a:ext>
            </a:extLst>
          </p:cNvPr>
          <p:cNvSpPr>
            <a:spLocks noGrp="1" noRot="1" noChangeAspect="1"/>
          </p:cNvSpPr>
          <p:nvPr>
            <p:ph type="sldImg" idx="2"/>
          </p:nvPr>
        </p:nvSpPr>
        <p:spPr>
          <a:xfrm>
            <a:off x="406400" y="696913"/>
            <a:ext cx="6191250" cy="34829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467670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type="secHead">
  <p:cSld name="SECTION_HEADER">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blip>
          <a:stretch>
            <a:fillRect/>
          </a:stretch>
        </p:blipFill>
        <p:spPr>
          <a:xfrm>
            <a:off x="9680375" y="0"/>
            <a:ext cx="10287000" cy="10287000"/>
          </a:xfrm>
          <a:prstGeom prst="rect">
            <a:avLst/>
          </a:prstGeom>
          <a:noFill/>
          <a:ln>
            <a:noFill/>
          </a:ln>
        </p:spPr>
      </p:pic>
      <p:pic>
        <p:nvPicPr>
          <p:cNvPr id="27" name="Google Shape;27;p5"/>
          <p:cNvPicPr preferRelativeResize="0"/>
          <p:nvPr/>
        </p:nvPicPr>
        <p:blipFill>
          <a:blip r:embed="rId3">
            <a:alphaModFix/>
          </a:blip>
          <a:stretch>
            <a:fillRect/>
          </a:stretch>
        </p:blipFill>
        <p:spPr>
          <a:xfrm>
            <a:off x="0" y="0"/>
            <a:ext cx="18288000" cy="10287000"/>
          </a:xfrm>
          <a:prstGeom prst="rect">
            <a:avLst/>
          </a:prstGeom>
          <a:noFill/>
          <a:ln>
            <a:noFill/>
          </a:ln>
        </p:spPr>
      </p:pic>
      <p:cxnSp>
        <p:nvCxnSpPr>
          <p:cNvPr id="28" name="Google Shape;28;p5"/>
          <p:cNvCxnSpPr/>
          <p:nvPr/>
        </p:nvCxnSpPr>
        <p:spPr>
          <a:xfrm>
            <a:off x="5649592" y="3907400"/>
            <a:ext cx="2841300" cy="0"/>
          </a:xfrm>
          <a:prstGeom prst="straightConnector1">
            <a:avLst/>
          </a:prstGeom>
          <a:noFill/>
          <a:ln w="38100" cap="flat" cmpd="sng">
            <a:solidFill>
              <a:srgbClr val="29231E"/>
            </a:solidFill>
            <a:prstDash val="solid"/>
            <a:round/>
            <a:headEnd type="none" w="sm" len="sm"/>
            <a:tailEnd type="none" w="sm" len="sm"/>
          </a:ln>
        </p:spPr>
      </p:cxnSp>
      <p:sp>
        <p:nvSpPr>
          <p:cNvPr id="29" name="Google Shape;29;p5"/>
          <p:cNvSpPr>
            <a:spLocks noGrp="1"/>
          </p:cNvSpPr>
          <p:nvPr>
            <p:ph type="pic" idx="2"/>
          </p:nvPr>
        </p:nvSpPr>
        <p:spPr>
          <a:xfrm>
            <a:off x="9695756" y="35275"/>
            <a:ext cx="8586600" cy="102870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allery" type="twoObj">
  <p:cSld name="TWO_OBJECTS">
    <p:spTree>
      <p:nvGrpSpPr>
        <p:cNvPr id="1"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32" name="Google Shape;32;p6"/>
          <p:cNvSpPr>
            <a:spLocks noGrp="1"/>
          </p:cNvSpPr>
          <p:nvPr>
            <p:ph type="pic" idx="2"/>
          </p:nvPr>
        </p:nvSpPr>
        <p:spPr>
          <a:xfrm>
            <a:off x="1028550" y="2469450"/>
            <a:ext cx="4818600" cy="3208200"/>
          </a:xfrm>
          <a:prstGeom prst="rect">
            <a:avLst/>
          </a:prstGeom>
          <a:noFill/>
          <a:ln>
            <a:noFill/>
          </a:ln>
        </p:spPr>
      </p:sp>
      <p:sp>
        <p:nvSpPr>
          <p:cNvPr id="33" name="Google Shape;33;p6"/>
          <p:cNvSpPr>
            <a:spLocks noGrp="1"/>
          </p:cNvSpPr>
          <p:nvPr>
            <p:ph type="pic" idx="3"/>
          </p:nvPr>
        </p:nvSpPr>
        <p:spPr>
          <a:xfrm>
            <a:off x="6734700" y="2512050"/>
            <a:ext cx="4818600" cy="3208200"/>
          </a:xfrm>
          <a:prstGeom prst="rect">
            <a:avLst/>
          </a:prstGeom>
          <a:noFill/>
          <a:ln>
            <a:noFill/>
          </a:ln>
        </p:spPr>
      </p:sp>
      <p:sp>
        <p:nvSpPr>
          <p:cNvPr id="34" name="Google Shape;34;p6"/>
          <p:cNvSpPr>
            <a:spLocks noGrp="1"/>
          </p:cNvSpPr>
          <p:nvPr>
            <p:ph type="pic" idx="4"/>
          </p:nvPr>
        </p:nvSpPr>
        <p:spPr>
          <a:xfrm>
            <a:off x="12440850" y="2512050"/>
            <a:ext cx="4818600" cy="3208200"/>
          </a:xfrm>
          <a:prstGeom prst="rect">
            <a:avLst/>
          </a:prstGeom>
          <a:noFill/>
          <a:ln>
            <a:noFill/>
          </a:ln>
        </p:spPr>
      </p:sp>
      <p:sp>
        <p:nvSpPr>
          <p:cNvPr id="35" name="Google Shape;35;p6"/>
          <p:cNvSpPr>
            <a:spLocks noGrp="1"/>
          </p:cNvSpPr>
          <p:nvPr>
            <p:ph type="pic" idx="5"/>
          </p:nvPr>
        </p:nvSpPr>
        <p:spPr>
          <a:xfrm>
            <a:off x="1028550" y="6050225"/>
            <a:ext cx="4818600" cy="3208200"/>
          </a:xfrm>
          <a:prstGeom prst="rect">
            <a:avLst/>
          </a:prstGeom>
          <a:noFill/>
          <a:ln>
            <a:noFill/>
          </a:ln>
        </p:spPr>
      </p:sp>
      <p:sp>
        <p:nvSpPr>
          <p:cNvPr id="36" name="Google Shape;36;p6"/>
          <p:cNvSpPr>
            <a:spLocks noGrp="1"/>
          </p:cNvSpPr>
          <p:nvPr>
            <p:ph type="pic" idx="6"/>
          </p:nvPr>
        </p:nvSpPr>
        <p:spPr>
          <a:xfrm>
            <a:off x="6734700" y="6092825"/>
            <a:ext cx="4818600" cy="3208200"/>
          </a:xfrm>
          <a:prstGeom prst="rect">
            <a:avLst/>
          </a:prstGeom>
          <a:noFill/>
          <a:ln>
            <a:noFill/>
          </a:ln>
        </p:spPr>
      </p:sp>
      <p:sp>
        <p:nvSpPr>
          <p:cNvPr id="37" name="Google Shape;37;p6"/>
          <p:cNvSpPr>
            <a:spLocks noGrp="1"/>
          </p:cNvSpPr>
          <p:nvPr>
            <p:ph type="pic" idx="7"/>
          </p:nvPr>
        </p:nvSpPr>
        <p:spPr>
          <a:xfrm>
            <a:off x="12440850" y="6092825"/>
            <a:ext cx="4818600" cy="3208200"/>
          </a:xfrm>
          <a:prstGeom prst="rect">
            <a:avLst/>
          </a:prstGeom>
          <a:noFill/>
          <a:ln>
            <a:noFill/>
          </a:ln>
        </p:spPr>
      </p:sp>
      <p:cxnSp>
        <p:nvCxnSpPr>
          <p:cNvPr id="38" name="Google Shape;38;p6"/>
          <p:cNvCxnSpPr/>
          <p:nvPr/>
        </p:nvCxnSpPr>
        <p:spPr>
          <a:xfrm>
            <a:off x="1028700" y="2182071"/>
            <a:ext cx="16230600" cy="0"/>
          </a:xfrm>
          <a:prstGeom prst="straightConnector1">
            <a:avLst/>
          </a:prstGeom>
          <a:noFill/>
          <a:ln w="38100" cap="flat" cmpd="sng">
            <a:solidFill>
              <a:srgbClr val="29231E"/>
            </a:solidFill>
            <a:prstDash val="solid"/>
            <a:round/>
            <a:headEnd type="none" w="sm" len="sm"/>
            <a:tailEnd type="none" w="sm" len="sm"/>
          </a:ln>
        </p:spPr>
      </p:cxn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29231E"/>
              </a:buClr>
              <a:buSzPts val="4400"/>
              <a:buFont typeface="Alatsi"/>
              <a:buNone/>
              <a:defRPr sz="4400" i="0" u="none" strike="noStrike" cap="none">
                <a:solidFill>
                  <a:srgbClr val="29231E"/>
                </a:solidFill>
                <a:latin typeface="Alatsi"/>
                <a:ea typeface="Alatsi"/>
                <a:cs typeface="Alatsi"/>
                <a:sym typeface="Alats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rgbClr val="29231E"/>
              </a:buClr>
              <a:buSzPts val="3200"/>
              <a:buFont typeface="Courier Prime"/>
              <a:buChar char="•"/>
              <a:defRPr sz="3200" i="0" u="none" strike="noStrike" cap="none">
                <a:solidFill>
                  <a:srgbClr val="29231E"/>
                </a:solidFill>
                <a:latin typeface="Courier Prime"/>
                <a:ea typeface="Courier Prime"/>
                <a:cs typeface="Courier Prime"/>
                <a:sym typeface="Courier Prime"/>
              </a:defRPr>
            </a:lvl1pPr>
            <a:lvl2pPr marL="914400" marR="0" lvl="1" indent="-406400" algn="l" rtl="0">
              <a:spcBef>
                <a:spcPts val="560"/>
              </a:spcBef>
              <a:spcAft>
                <a:spcPts val="0"/>
              </a:spcAft>
              <a:buClr>
                <a:srgbClr val="29231E"/>
              </a:buClr>
              <a:buSzPts val="2800"/>
              <a:buFont typeface="Courier Prime"/>
              <a:buChar char="–"/>
              <a:defRPr sz="2800" i="0" u="none" strike="noStrike" cap="none">
                <a:solidFill>
                  <a:srgbClr val="29231E"/>
                </a:solidFill>
                <a:latin typeface="Courier Prime"/>
                <a:ea typeface="Courier Prime"/>
                <a:cs typeface="Courier Prime"/>
                <a:sym typeface="Courier Prime"/>
              </a:defRPr>
            </a:lvl2pPr>
            <a:lvl3pPr marL="1371600" marR="0" lvl="2" indent="-381000" algn="l" rtl="0">
              <a:spcBef>
                <a:spcPts val="480"/>
              </a:spcBef>
              <a:spcAft>
                <a:spcPts val="0"/>
              </a:spcAft>
              <a:buClr>
                <a:srgbClr val="29231E"/>
              </a:buClr>
              <a:buSzPts val="2400"/>
              <a:buFont typeface="Courier Prime"/>
              <a:buChar char="•"/>
              <a:defRPr sz="2400" i="0" u="none" strike="noStrike" cap="none">
                <a:solidFill>
                  <a:srgbClr val="29231E"/>
                </a:solidFill>
                <a:latin typeface="Courier Prime"/>
                <a:ea typeface="Courier Prime"/>
                <a:cs typeface="Courier Prime"/>
                <a:sym typeface="Courier Prime"/>
              </a:defRPr>
            </a:lvl3pPr>
            <a:lvl4pPr marL="1828800" marR="0" lvl="3"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4pPr>
            <a:lvl5pPr marL="2286000" marR="0" lvl="4"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5pPr>
            <a:lvl6pPr marL="2743200" marR="0" lvl="5"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6pPr>
            <a:lvl7pPr marL="3200400" marR="0" lvl="6"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7pPr>
            <a:lvl8pPr marL="3657600" marR="0" lvl="7"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8pPr>
            <a:lvl9pPr marL="4114800" marR="0" lvl="8" indent="-355600" algn="l" rtl="0">
              <a:spcBef>
                <a:spcPts val="400"/>
              </a:spcBef>
              <a:spcAft>
                <a:spcPts val="0"/>
              </a:spcAft>
              <a:buClr>
                <a:srgbClr val="29231E"/>
              </a:buClr>
              <a:buSzPts val="2000"/>
              <a:buFont typeface="Courier Prime"/>
              <a:buChar char="•"/>
              <a:defRPr sz="2000" i="0" u="none" strike="noStrike" cap="none">
                <a:solidFill>
                  <a:srgbClr val="29231E"/>
                </a:solidFill>
                <a:latin typeface="Courier Prime"/>
                <a:ea typeface="Courier Prime"/>
                <a:cs typeface="Courier Prime"/>
                <a:sym typeface="Courier Prime"/>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hyperlink" Target="https://www.unb.ca/aboutunb/quickfacts.html" TargetMode="External"/><Relationship Id="rId4" Type="http://schemas.openxmlformats.org/officeDocument/2006/relationships/hyperlink" Target="https://doi.org/10.1007/s10755-023-09686-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8.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pic>
        <p:nvPicPr>
          <p:cNvPr id="43" name="Google Shape;43;p7"/>
          <p:cNvPicPr preferRelativeResize="0"/>
          <p:nvPr/>
        </p:nvPicPr>
        <p:blipFill>
          <a:blip r:embed="rId3">
            <a:alphaModFix/>
          </a:blip>
          <a:stretch>
            <a:fillRect/>
          </a:stretch>
        </p:blipFill>
        <p:spPr>
          <a:xfrm>
            <a:off x="0" y="-2893"/>
            <a:ext cx="18288000" cy="7974211"/>
          </a:xfrm>
          <a:prstGeom prst="rect">
            <a:avLst/>
          </a:prstGeom>
          <a:noFill/>
          <a:ln>
            <a:noFill/>
          </a:ln>
        </p:spPr>
      </p:pic>
      <p:pic>
        <p:nvPicPr>
          <p:cNvPr id="44" name="Google Shape;44;p7"/>
          <p:cNvPicPr preferRelativeResize="0"/>
          <p:nvPr/>
        </p:nvPicPr>
        <p:blipFill>
          <a:blip r:embed="rId4">
            <a:alphaModFix/>
          </a:blip>
          <a:stretch>
            <a:fillRect/>
          </a:stretch>
        </p:blipFill>
        <p:spPr>
          <a:xfrm>
            <a:off x="0" y="-878542"/>
            <a:ext cx="18288000" cy="11313460"/>
          </a:xfrm>
          <a:prstGeom prst="rect">
            <a:avLst/>
          </a:prstGeom>
          <a:noFill/>
          <a:ln>
            <a:noFill/>
          </a:ln>
        </p:spPr>
      </p:pic>
      <p:sp>
        <p:nvSpPr>
          <p:cNvPr id="46" name="Google Shape;46;p7"/>
          <p:cNvSpPr txBox="1"/>
          <p:nvPr/>
        </p:nvSpPr>
        <p:spPr>
          <a:xfrm>
            <a:off x="170551" y="8021252"/>
            <a:ext cx="14119190" cy="1846659"/>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a:solidFill>
                  <a:srgbClr val="29231E"/>
                </a:solidFill>
                <a:latin typeface="Alatsi"/>
                <a:cs typeface="Alatsi"/>
                <a:sym typeface="Alatsi"/>
              </a:rPr>
              <a:t>A Study of Graduate Students’ Experiences </a:t>
            </a:r>
          </a:p>
          <a:p>
            <a:pPr marL="0" marR="0" lvl="0" indent="0" algn="l" rtl="0">
              <a:spcBef>
                <a:spcPts val="0"/>
              </a:spcBef>
              <a:spcAft>
                <a:spcPts val="0"/>
              </a:spcAft>
              <a:buNone/>
            </a:pPr>
            <a:r>
              <a:rPr lang="en-US" sz="6000">
                <a:solidFill>
                  <a:srgbClr val="29231E"/>
                </a:solidFill>
                <a:latin typeface="Alatsi"/>
                <a:cs typeface="Alatsi"/>
                <a:sym typeface="Alatsi"/>
              </a:rPr>
              <a:t>of Artificial Intelligence at UNB</a:t>
            </a:r>
            <a:endParaRPr lang="en-US" sz="6000"/>
          </a:p>
        </p:txBody>
      </p:sp>
      <p:sp>
        <p:nvSpPr>
          <p:cNvPr id="48" name="Google Shape;48;p7"/>
          <p:cNvSpPr txBox="1"/>
          <p:nvPr/>
        </p:nvSpPr>
        <p:spPr>
          <a:xfrm>
            <a:off x="13966723" y="8575250"/>
            <a:ext cx="3985977" cy="1107996"/>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dirty="0">
                <a:solidFill>
                  <a:srgbClr val="29231E"/>
                </a:solidFill>
                <a:latin typeface="Courier Prime"/>
                <a:ea typeface="Courier Prime"/>
                <a:cs typeface="Courier Prime"/>
                <a:sym typeface="Courier Prime"/>
              </a:rPr>
              <a:t>27</a:t>
            </a:r>
            <a:r>
              <a:rPr lang="en-US" sz="2400" b="0" i="0" u="none" strike="noStrike" cap="none" dirty="0">
                <a:solidFill>
                  <a:srgbClr val="29231E"/>
                </a:solidFill>
                <a:latin typeface="Courier Prime"/>
                <a:ea typeface="Courier Prime"/>
                <a:cs typeface="Courier Prime"/>
                <a:sym typeface="Courier Prime"/>
              </a:rPr>
              <a:t>.05.2025</a:t>
            </a:r>
            <a:endParaRPr dirty="0"/>
          </a:p>
          <a:p>
            <a:pPr marL="0" marR="0" lvl="0" indent="0" algn="r" rtl="0">
              <a:lnSpc>
                <a:spcPct val="100000"/>
              </a:lnSpc>
              <a:spcBef>
                <a:spcPts val="0"/>
              </a:spcBef>
              <a:spcAft>
                <a:spcPts val="0"/>
              </a:spcAft>
              <a:buNone/>
            </a:pPr>
            <a:r>
              <a:rPr lang="en-US" sz="2400" b="0" i="0" u="none" strike="noStrike" cap="none" dirty="0">
                <a:solidFill>
                  <a:srgbClr val="29231E"/>
                </a:solidFill>
                <a:latin typeface="Courier Prime"/>
                <a:ea typeface="Courier Prime"/>
                <a:cs typeface="Courier Prime"/>
                <a:sym typeface="Courier Prime"/>
              </a:rPr>
              <a:t>Catherine Gracey</a:t>
            </a:r>
          </a:p>
          <a:p>
            <a:pPr marL="0" marR="0" lvl="0" indent="0" algn="r" rtl="0">
              <a:lnSpc>
                <a:spcPct val="100000"/>
              </a:lnSpc>
              <a:spcBef>
                <a:spcPts val="0"/>
              </a:spcBef>
              <a:spcAft>
                <a:spcPts val="0"/>
              </a:spcAft>
              <a:buNone/>
            </a:pPr>
            <a:r>
              <a:rPr lang="en-US" sz="2400" dirty="0">
                <a:solidFill>
                  <a:srgbClr val="29231E"/>
                </a:solidFill>
                <a:latin typeface="Courier Prime"/>
                <a:sym typeface="Courier Prime"/>
              </a:rPr>
              <a:t>Julie Morris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2"/>
          <p:cNvPicPr preferRelativeResize="0"/>
          <p:nvPr/>
        </p:nvPicPr>
        <p:blipFill>
          <a:blip r:embed="rId3">
            <a:alphaModFix/>
          </a:blip>
          <a:stretch>
            <a:fillRect/>
          </a:stretch>
        </p:blipFill>
        <p:spPr>
          <a:xfrm>
            <a:off x="5870" y="-4017150"/>
            <a:ext cx="18267645" cy="18321300"/>
          </a:xfrm>
          <a:prstGeom prst="rect">
            <a:avLst/>
          </a:prstGeom>
          <a:noFill/>
          <a:ln>
            <a:noFill/>
          </a:ln>
        </p:spPr>
      </p:pic>
      <p:grpSp>
        <p:nvGrpSpPr>
          <p:cNvPr id="106" name="Google Shape;106;p12"/>
          <p:cNvGrpSpPr/>
          <p:nvPr/>
        </p:nvGrpSpPr>
        <p:grpSpPr>
          <a:xfrm>
            <a:off x="2277056" y="3600450"/>
            <a:ext cx="13733888" cy="3086100"/>
            <a:chOff x="0" y="0"/>
            <a:chExt cx="3617156" cy="812800"/>
          </a:xfrm>
        </p:grpSpPr>
        <p:sp>
          <p:nvSpPr>
            <p:cNvPr id="107" name="Google Shape;107;p12"/>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108" name="Google Shape;108;p12"/>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09" name="Google Shape;109;p12"/>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111" name="Google Shape;111;p12"/>
          <p:cNvSpPr txBox="1"/>
          <p:nvPr/>
        </p:nvSpPr>
        <p:spPr>
          <a:xfrm>
            <a:off x="2277056" y="3666172"/>
            <a:ext cx="15420745" cy="2954655"/>
          </a:xfrm>
          <a:prstGeom prst="rect">
            <a:avLst/>
          </a:prstGeom>
          <a:noFill/>
          <a:ln>
            <a:noFill/>
          </a:ln>
        </p:spPr>
        <p:txBody>
          <a:bodyPr spcFirstLastPara="1" wrap="square" lIns="0" tIns="0" rIns="0" bIns="0" anchor="t" anchorCtr="0">
            <a:spAutoFit/>
          </a:bodyPr>
          <a:lstStyle/>
          <a:p>
            <a:pPr>
              <a:lnSpc>
                <a:spcPct val="120005"/>
              </a:lnSpc>
            </a:pPr>
            <a:r>
              <a:rPr lang="en-US" sz="4000" b="1" i="0" u="none" strike="noStrike" cap="none" dirty="0">
                <a:solidFill>
                  <a:srgbClr val="29231E"/>
                </a:solidFill>
                <a:latin typeface="Alatsi"/>
                <a:ea typeface="Alatsi"/>
                <a:cs typeface="Alatsi"/>
                <a:sym typeface="Alatsi"/>
              </a:rPr>
              <a:t>So, we wondered</a:t>
            </a:r>
            <a:r>
              <a:rPr lang="en-US" sz="4000" b="1" i="0" u="none" strike="noStrike" cap="none" dirty="0">
                <a:solidFill>
                  <a:srgbClr val="29231E"/>
                </a:solidFill>
                <a:latin typeface="Alatsi" panose="020B0604020202020204" charset="0"/>
                <a:ea typeface="Alatsi"/>
                <a:cs typeface="Alatsi" panose="020B0604020202020204" charset="0"/>
                <a:sym typeface="Alatsi"/>
              </a:rPr>
              <a:t>, how do graduate</a:t>
            </a:r>
            <a:r>
              <a:rPr lang="en-US" sz="4000" b="1" dirty="0">
                <a:solidFill>
                  <a:srgbClr val="29231E"/>
                </a:solidFill>
                <a:latin typeface="Alatsi" panose="020B0604020202020204" charset="0"/>
                <a:ea typeface="Alatsi"/>
                <a:cs typeface="Alatsi" panose="020B0604020202020204" charset="0"/>
                <a:sym typeface="Alatsi"/>
              </a:rPr>
              <a:t> students</a:t>
            </a:r>
          </a:p>
          <a:p>
            <a:pPr marL="742950" indent="-742950">
              <a:lnSpc>
                <a:spcPct val="120005"/>
              </a:lnSpc>
              <a:buAutoNum type="arabicParenR"/>
            </a:pPr>
            <a:r>
              <a:rPr lang="en-US" sz="4000" b="1" dirty="0">
                <a:solidFill>
                  <a:srgbClr val="000000"/>
                </a:solidFill>
                <a:effectLst/>
                <a:latin typeface="Alatsi" panose="020B0604020202020204" charset="0"/>
                <a:ea typeface="Times New Roman" panose="02020603050405020304" pitchFamily="18" charset="0"/>
                <a:cs typeface="Alatsi" panose="020B0604020202020204" charset="0"/>
              </a:rPr>
              <a:t>find, appraise and evaluate AI tools for use in their academic pursuits, and </a:t>
            </a:r>
            <a:endParaRPr lang="en-US" sz="4000" b="1" dirty="0">
              <a:latin typeface="Alatsi" panose="020B0604020202020204" charset="0"/>
              <a:ea typeface="Times New Roman" panose="02020603050405020304" pitchFamily="18" charset="0"/>
              <a:cs typeface="Alatsi" panose="020B0604020202020204" charset="0"/>
            </a:endParaRPr>
          </a:p>
          <a:p>
            <a:pPr marL="742950" indent="-742950">
              <a:lnSpc>
                <a:spcPct val="120005"/>
              </a:lnSpc>
              <a:buAutoNum type="arabicParenR"/>
            </a:pPr>
            <a:r>
              <a:rPr lang="en-US" sz="4000" b="1" dirty="0">
                <a:solidFill>
                  <a:srgbClr val="000000"/>
                </a:solidFill>
                <a:effectLst/>
                <a:latin typeface="Alatsi" panose="020B0604020202020204" charset="0"/>
                <a:ea typeface="Times New Roman" panose="02020603050405020304" pitchFamily="18" charset="0"/>
                <a:cs typeface="Alatsi" panose="020B0604020202020204" charset="0"/>
              </a:rPr>
              <a:t>perceive the barriers to, and benefits of using these tools?</a:t>
            </a:r>
            <a:endParaRPr lang="en-CA" sz="4000" b="1" dirty="0">
              <a:effectLst/>
              <a:latin typeface="Alatsi" panose="020B0604020202020204" charset="0"/>
              <a:ea typeface="Times New Roman" panose="02020603050405020304" pitchFamily="18" charset="0"/>
              <a:cs typeface="Alatsi" panose="020B0604020202020204" charset="0"/>
            </a:endParaRPr>
          </a:p>
        </p:txBody>
      </p:sp>
    </p:spTree>
  </p:cSld>
  <p:clrMapOvr>
    <a:masterClrMapping/>
  </p:clrMapOvr>
  <p:transition>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15D58A8B-D42F-FC23-4882-5C1342D93211}"/>
            </a:ext>
          </a:extLst>
        </p:cNvPr>
        <p:cNvGrpSpPr/>
        <p:nvPr/>
      </p:nvGrpSpPr>
      <p:grpSpPr>
        <a:xfrm>
          <a:off x="0" y="0"/>
          <a:ext cx="0" cy="0"/>
          <a:chOff x="0" y="0"/>
          <a:chExt cx="0" cy="0"/>
        </a:xfrm>
      </p:grpSpPr>
      <p:pic>
        <p:nvPicPr>
          <p:cNvPr id="60" name="Google Shape;60;p9">
            <a:extLst>
              <a:ext uri="{FF2B5EF4-FFF2-40B4-BE49-F238E27FC236}">
                <a16:creationId xmlns:a16="http://schemas.microsoft.com/office/drawing/2014/main" id="{2365D925-562A-315D-6812-8408EE75ED85}"/>
              </a:ext>
            </a:extLst>
          </p:cNvPr>
          <p:cNvPicPr preferRelativeResize="0"/>
          <p:nvPr/>
        </p:nvPicPr>
        <p:blipFill>
          <a:blip r:embed="rId3">
            <a:alphaModFix/>
          </a:blip>
          <a:stretch>
            <a:fillRect/>
          </a:stretch>
        </p:blipFill>
        <p:spPr>
          <a:xfrm>
            <a:off x="0" y="0"/>
            <a:ext cx="18288000" cy="10412027"/>
          </a:xfrm>
          <a:prstGeom prst="rect">
            <a:avLst/>
          </a:prstGeom>
          <a:noFill/>
          <a:ln>
            <a:noFill/>
          </a:ln>
        </p:spPr>
      </p:pic>
      <p:grpSp>
        <p:nvGrpSpPr>
          <p:cNvPr id="61" name="Google Shape;61;p9">
            <a:extLst>
              <a:ext uri="{FF2B5EF4-FFF2-40B4-BE49-F238E27FC236}">
                <a16:creationId xmlns:a16="http://schemas.microsoft.com/office/drawing/2014/main" id="{06584102-EC66-626F-9740-5EA48AFE565A}"/>
              </a:ext>
            </a:extLst>
          </p:cNvPr>
          <p:cNvGrpSpPr/>
          <p:nvPr/>
        </p:nvGrpSpPr>
        <p:grpSpPr>
          <a:xfrm>
            <a:off x="2277056" y="3600450"/>
            <a:ext cx="13733888" cy="3086100"/>
            <a:chOff x="0" y="0"/>
            <a:chExt cx="3617156" cy="812800"/>
          </a:xfrm>
        </p:grpSpPr>
        <p:sp>
          <p:nvSpPr>
            <p:cNvPr id="62" name="Google Shape;62;p9">
              <a:extLst>
                <a:ext uri="{FF2B5EF4-FFF2-40B4-BE49-F238E27FC236}">
                  <a16:creationId xmlns:a16="http://schemas.microsoft.com/office/drawing/2014/main" id="{51CB532B-ECFC-73CC-681A-72C967456C1F}"/>
                </a:ext>
              </a:extLst>
            </p:cNvPr>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63" name="Google Shape;63;p9">
              <a:extLst>
                <a:ext uri="{FF2B5EF4-FFF2-40B4-BE49-F238E27FC236}">
                  <a16:creationId xmlns:a16="http://schemas.microsoft.com/office/drawing/2014/main" id="{5E41296E-50F4-F8B9-73F7-AD242359F096}"/>
                </a:ext>
              </a:extLst>
            </p:cNvPr>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64" name="Google Shape;64;p9">
            <a:extLst>
              <a:ext uri="{FF2B5EF4-FFF2-40B4-BE49-F238E27FC236}">
                <a16:creationId xmlns:a16="http://schemas.microsoft.com/office/drawing/2014/main" id="{F0F4FA52-26B1-5541-75B0-F9DB701094D9}"/>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65" name="Google Shape;65;p9">
            <a:extLst>
              <a:ext uri="{FF2B5EF4-FFF2-40B4-BE49-F238E27FC236}">
                <a16:creationId xmlns:a16="http://schemas.microsoft.com/office/drawing/2014/main" id="{2E6F274F-67BB-6EC4-8E72-D04FFB660FB2}"/>
              </a:ext>
            </a:extLst>
          </p:cNvPr>
          <p:cNvSpPr txBox="1"/>
          <p:nvPr/>
        </p:nvSpPr>
        <p:spPr>
          <a:xfrm>
            <a:off x="2707926" y="4362450"/>
            <a:ext cx="7512706" cy="1903342"/>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0307">
                <a:solidFill>
                  <a:srgbClr val="29231E"/>
                </a:solidFill>
                <a:latin typeface="Alatsi"/>
                <a:cs typeface="Alatsi"/>
                <a:sym typeface="Alatsi"/>
              </a:rPr>
              <a:t>Methods</a:t>
            </a:r>
            <a:endParaRPr dirty="0"/>
          </a:p>
        </p:txBody>
      </p:sp>
      <p:cxnSp>
        <p:nvCxnSpPr>
          <p:cNvPr id="67" name="Google Shape;67;p9">
            <a:extLst>
              <a:ext uri="{FF2B5EF4-FFF2-40B4-BE49-F238E27FC236}">
                <a16:creationId xmlns:a16="http://schemas.microsoft.com/office/drawing/2014/main" id="{41699CE9-9CAB-E11E-8BE0-85B2DD72573D}"/>
              </a:ext>
            </a:extLst>
          </p:cNvPr>
          <p:cNvCxnSpPr/>
          <p:nvPr/>
        </p:nvCxnSpPr>
        <p:spPr>
          <a:xfrm>
            <a:off x="11838353" y="5162550"/>
            <a:ext cx="2890284" cy="0"/>
          </a:xfrm>
          <a:prstGeom prst="straightConnector1">
            <a:avLst/>
          </a:prstGeom>
          <a:noFill/>
          <a:ln w="38100" cap="flat" cmpd="sng">
            <a:solidFill>
              <a:srgbClr val="29231E"/>
            </a:solidFill>
            <a:prstDash val="solid"/>
            <a:round/>
            <a:headEnd type="none" w="sm" len="sm"/>
            <a:tailEnd type="none" w="sm" len="sm"/>
          </a:ln>
        </p:spPr>
      </p:cxnSp>
      <p:sp>
        <p:nvSpPr>
          <p:cNvPr id="68" name="Google Shape;68;p9">
            <a:extLst>
              <a:ext uri="{FF2B5EF4-FFF2-40B4-BE49-F238E27FC236}">
                <a16:creationId xmlns:a16="http://schemas.microsoft.com/office/drawing/2014/main" id="{4485F4D1-FC28-FC53-09BA-6167A0D5C93A}"/>
              </a:ext>
            </a:extLst>
          </p:cNvPr>
          <p:cNvSpPr txBox="1"/>
          <p:nvPr/>
        </p:nvSpPr>
        <p:spPr>
          <a:xfrm>
            <a:off x="15113013" y="4972050"/>
            <a:ext cx="548400" cy="3693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0" i="0" u="none" strike="noStrike" cap="none" dirty="0">
                <a:solidFill>
                  <a:srgbClr val="29231E"/>
                </a:solidFill>
                <a:latin typeface="Courier Prime"/>
                <a:ea typeface="Courier Prime"/>
                <a:cs typeface="Courier Prime"/>
                <a:sym typeface="Courier Prime"/>
              </a:rPr>
              <a:t>003</a:t>
            </a:r>
            <a:endParaRPr dirty="0"/>
          </a:p>
        </p:txBody>
      </p:sp>
    </p:spTree>
    <p:extLst>
      <p:ext uri="{BB962C8B-B14F-4D97-AF65-F5344CB8AC3E}">
        <p14:creationId xmlns:p14="http://schemas.microsoft.com/office/powerpoint/2010/main" val="1867798883"/>
      </p:ext>
    </p:extLst>
  </p:cSld>
  <p:clrMapOvr>
    <a:masterClrMapping/>
  </p:clrMapOvr>
  <p:transition>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grpSp>
        <p:nvGrpSpPr>
          <p:cNvPr id="217" name="Google Shape;217;p20"/>
          <p:cNvGrpSpPr/>
          <p:nvPr/>
        </p:nvGrpSpPr>
        <p:grpSpPr>
          <a:xfrm>
            <a:off x="9144000" y="1028700"/>
            <a:ext cx="8115300" cy="2243455"/>
            <a:chOff x="0" y="0"/>
            <a:chExt cx="2137363" cy="590869"/>
          </a:xfrm>
        </p:grpSpPr>
        <p:sp>
          <p:nvSpPr>
            <p:cNvPr id="218" name="Google Shape;218;p20"/>
            <p:cNvSpPr/>
            <p:nvPr/>
          </p:nvSpPr>
          <p:spPr>
            <a:xfrm>
              <a:off x="0" y="0"/>
              <a:ext cx="2137363" cy="590869"/>
            </a:xfrm>
            <a:custGeom>
              <a:avLst/>
              <a:gdLst/>
              <a:ahLst/>
              <a:cxnLst/>
              <a:rect l="l" t="t" r="r" b="b"/>
              <a:pathLst>
                <a:path w="2137363" h="590869" extrusionOk="0">
                  <a:moveTo>
                    <a:pt x="0" y="0"/>
                  </a:moveTo>
                  <a:lnTo>
                    <a:pt x="2137363" y="0"/>
                  </a:lnTo>
                  <a:lnTo>
                    <a:pt x="2137363" y="590869"/>
                  </a:lnTo>
                  <a:lnTo>
                    <a:pt x="0" y="590869"/>
                  </a:lnTo>
                  <a:close/>
                </a:path>
              </a:pathLst>
            </a:custGeom>
            <a:solidFill>
              <a:srgbClr val="000000"/>
            </a:solidFill>
            <a:ln>
              <a:noFill/>
            </a:ln>
          </p:spPr>
          <p:txBody>
            <a:bodyPr/>
            <a:lstStyle/>
            <a:p>
              <a:endParaRPr lang="en-CA"/>
            </a:p>
          </p:txBody>
        </p:sp>
        <p:sp>
          <p:nvSpPr>
            <p:cNvPr id="219" name="Google Shape;219;p20"/>
            <p:cNvSpPr txBox="1"/>
            <p:nvPr/>
          </p:nvSpPr>
          <p:spPr>
            <a:xfrm>
              <a:off x="0" y="9525"/>
              <a:ext cx="2137363" cy="581344"/>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0" name="Google Shape;220;p20"/>
          <p:cNvGrpSpPr/>
          <p:nvPr/>
        </p:nvGrpSpPr>
        <p:grpSpPr>
          <a:xfrm>
            <a:off x="9144000" y="4021772"/>
            <a:ext cx="8115300" cy="2243455"/>
            <a:chOff x="0" y="0"/>
            <a:chExt cx="2137363" cy="590869"/>
          </a:xfrm>
        </p:grpSpPr>
        <p:sp>
          <p:nvSpPr>
            <p:cNvPr id="221" name="Google Shape;221;p20"/>
            <p:cNvSpPr/>
            <p:nvPr/>
          </p:nvSpPr>
          <p:spPr>
            <a:xfrm>
              <a:off x="0" y="0"/>
              <a:ext cx="2137363" cy="590869"/>
            </a:xfrm>
            <a:custGeom>
              <a:avLst/>
              <a:gdLst/>
              <a:ahLst/>
              <a:cxnLst/>
              <a:rect l="l" t="t" r="r" b="b"/>
              <a:pathLst>
                <a:path w="2137363" h="590869" extrusionOk="0">
                  <a:moveTo>
                    <a:pt x="0" y="0"/>
                  </a:moveTo>
                  <a:lnTo>
                    <a:pt x="2137363" y="0"/>
                  </a:lnTo>
                  <a:lnTo>
                    <a:pt x="2137363" y="590869"/>
                  </a:lnTo>
                  <a:lnTo>
                    <a:pt x="0" y="590869"/>
                  </a:lnTo>
                  <a:close/>
                </a:path>
              </a:pathLst>
            </a:custGeom>
            <a:solidFill>
              <a:srgbClr val="000000"/>
            </a:solidFill>
            <a:ln>
              <a:noFill/>
            </a:ln>
          </p:spPr>
          <p:txBody>
            <a:bodyPr/>
            <a:lstStyle/>
            <a:p>
              <a:endParaRPr lang="en-CA"/>
            </a:p>
          </p:txBody>
        </p:sp>
        <p:sp>
          <p:nvSpPr>
            <p:cNvPr id="222" name="Google Shape;222;p20"/>
            <p:cNvSpPr txBox="1"/>
            <p:nvPr/>
          </p:nvSpPr>
          <p:spPr>
            <a:xfrm>
              <a:off x="0" y="9525"/>
              <a:ext cx="2137363" cy="581344"/>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3" name="Google Shape;223;p20"/>
          <p:cNvGrpSpPr/>
          <p:nvPr/>
        </p:nvGrpSpPr>
        <p:grpSpPr>
          <a:xfrm>
            <a:off x="9144000" y="7017703"/>
            <a:ext cx="8115300" cy="2243455"/>
            <a:chOff x="0" y="0"/>
            <a:chExt cx="2137363" cy="590869"/>
          </a:xfrm>
        </p:grpSpPr>
        <p:sp>
          <p:nvSpPr>
            <p:cNvPr id="224" name="Google Shape;224;p20"/>
            <p:cNvSpPr/>
            <p:nvPr/>
          </p:nvSpPr>
          <p:spPr>
            <a:xfrm>
              <a:off x="0" y="0"/>
              <a:ext cx="2137363" cy="590869"/>
            </a:xfrm>
            <a:custGeom>
              <a:avLst/>
              <a:gdLst/>
              <a:ahLst/>
              <a:cxnLst/>
              <a:rect l="l" t="t" r="r" b="b"/>
              <a:pathLst>
                <a:path w="2137363" h="590869" extrusionOk="0">
                  <a:moveTo>
                    <a:pt x="0" y="0"/>
                  </a:moveTo>
                  <a:lnTo>
                    <a:pt x="2137363" y="0"/>
                  </a:lnTo>
                  <a:lnTo>
                    <a:pt x="2137363" y="590869"/>
                  </a:lnTo>
                  <a:lnTo>
                    <a:pt x="0" y="590869"/>
                  </a:lnTo>
                  <a:close/>
                </a:path>
              </a:pathLst>
            </a:custGeom>
            <a:solidFill>
              <a:srgbClr val="000000"/>
            </a:solidFill>
            <a:ln>
              <a:noFill/>
            </a:ln>
          </p:spPr>
          <p:txBody>
            <a:bodyPr/>
            <a:lstStyle/>
            <a:p>
              <a:endParaRPr lang="en-CA"/>
            </a:p>
          </p:txBody>
        </p:sp>
        <p:sp>
          <p:nvSpPr>
            <p:cNvPr id="225" name="Google Shape;225;p20"/>
            <p:cNvSpPr txBox="1"/>
            <p:nvPr/>
          </p:nvSpPr>
          <p:spPr>
            <a:xfrm>
              <a:off x="0" y="9525"/>
              <a:ext cx="2137363" cy="581344"/>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26" name="Google Shape;226;p20"/>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227" name="Google Shape;227;p20"/>
          <p:cNvSpPr txBox="1"/>
          <p:nvPr/>
        </p:nvSpPr>
        <p:spPr>
          <a:xfrm>
            <a:off x="556686" y="1031875"/>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dirty="0">
                <a:solidFill>
                  <a:srgbClr val="29231E"/>
                </a:solidFill>
                <a:latin typeface="Alatsi"/>
                <a:ea typeface="Alatsi"/>
                <a:cs typeface="Alatsi"/>
                <a:sym typeface="Alatsi"/>
              </a:rPr>
              <a:t>Focus Groups</a:t>
            </a:r>
          </a:p>
        </p:txBody>
      </p:sp>
      <p:sp>
        <p:nvSpPr>
          <p:cNvPr id="229" name="Google Shape;229;p20"/>
          <p:cNvSpPr txBox="1"/>
          <p:nvPr/>
        </p:nvSpPr>
        <p:spPr>
          <a:xfrm>
            <a:off x="807474" y="2558067"/>
            <a:ext cx="6955800" cy="7325082"/>
          </a:xfrm>
          <a:prstGeom prst="rect">
            <a:avLst/>
          </a:prstGeom>
          <a:noFill/>
          <a:ln>
            <a:noFill/>
          </a:ln>
        </p:spPr>
        <p:txBody>
          <a:bodyPr spcFirstLastPara="1" wrap="square" lIns="0" tIns="0" rIns="0" bIns="0" anchor="t" anchorCtr="0">
            <a:spAutoFit/>
          </a:bodyPr>
          <a:lstStyle/>
          <a:p>
            <a:pPr marL="285750" marR="0" lvl="1" indent="-285750" rtl="0">
              <a:lnSpc>
                <a:spcPct val="150000"/>
              </a:lnSpc>
              <a:spcBef>
                <a:spcPts val="0"/>
              </a:spcBef>
              <a:spcAft>
                <a:spcPts val="0"/>
              </a:spcAft>
              <a:buFont typeface="Arial" panose="020B0604020202020204" pitchFamily="34" charset="0"/>
              <a:buChar char="•"/>
            </a:pPr>
            <a:r>
              <a:rPr lang="en-US" sz="4400" dirty="0">
                <a:solidFill>
                  <a:srgbClr val="29231E"/>
                </a:solidFill>
                <a:latin typeface="Alatsi"/>
                <a:cs typeface="Alatsi"/>
                <a:sym typeface="Alatsi"/>
              </a:rPr>
              <a:t>Graduate Students</a:t>
            </a:r>
          </a:p>
          <a:p>
            <a:pPr marL="285750" marR="0" lvl="1" indent="-285750" rtl="0">
              <a:lnSpc>
                <a:spcPct val="150000"/>
              </a:lnSpc>
              <a:spcBef>
                <a:spcPts val="0"/>
              </a:spcBef>
              <a:spcAft>
                <a:spcPts val="0"/>
              </a:spcAft>
              <a:buFont typeface="Arial" panose="020B0604020202020204" pitchFamily="34" charset="0"/>
              <a:buChar char="•"/>
            </a:pPr>
            <a:r>
              <a:rPr lang="en-US" sz="4400" dirty="0">
                <a:solidFill>
                  <a:srgbClr val="29231E"/>
                </a:solidFill>
                <a:latin typeface="Alatsi"/>
                <a:cs typeface="Alatsi"/>
                <a:sym typeface="Alatsi"/>
              </a:rPr>
              <a:t>Open to any discipline</a:t>
            </a:r>
          </a:p>
          <a:p>
            <a:pPr marL="285750" marR="0" lvl="1" indent="-285750" rtl="0">
              <a:lnSpc>
                <a:spcPct val="150000"/>
              </a:lnSpc>
              <a:spcBef>
                <a:spcPts val="0"/>
              </a:spcBef>
              <a:spcAft>
                <a:spcPts val="0"/>
              </a:spcAft>
              <a:buFont typeface="Arial" panose="020B0604020202020204" pitchFamily="34" charset="0"/>
              <a:buChar char="•"/>
            </a:pPr>
            <a:r>
              <a:rPr lang="en-US" sz="4400" dirty="0">
                <a:solidFill>
                  <a:srgbClr val="29231E"/>
                </a:solidFill>
                <a:latin typeface="Alatsi"/>
                <a:cs typeface="Alatsi"/>
                <a:sym typeface="Alatsi"/>
              </a:rPr>
              <a:t>Guided by librarian moderators</a:t>
            </a:r>
          </a:p>
          <a:p>
            <a:pPr marL="285750" marR="0" lvl="1" indent="-285750" rtl="0">
              <a:lnSpc>
                <a:spcPct val="150000"/>
              </a:lnSpc>
              <a:spcBef>
                <a:spcPts val="0"/>
              </a:spcBef>
              <a:spcAft>
                <a:spcPts val="0"/>
              </a:spcAft>
              <a:buFont typeface="Arial" panose="020B0604020202020204" pitchFamily="34" charset="0"/>
              <a:buChar char="•"/>
            </a:pPr>
            <a:r>
              <a:rPr lang="en-US" sz="4400" dirty="0">
                <a:solidFill>
                  <a:srgbClr val="29231E"/>
                </a:solidFill>
                <a:latin typeface="Alatsi"/>
                <a:cs typeface="Alatsi"/>
                <a:sym typeface="Alatsi"/>
              </a:rPr>
              <a:t>4 questions on their perception, evaluation, and use of AI tools</a:t>
            </a:r>
          </a:p>
          <a:p>
            <a:pPr marL="0" marR="0" lvl="0" indent="0" algn="just" rtl="0">
              <a:lnSpc>
                <a:spcPct val="100000"/>
              </a:lnSpc>
              <a:spcBef>
                <a:spcPts val="0"/>
              </a:spcBef>
              <a:spcAft>
                <a:spcPts val="0"/>
              </a:spcAft>
              <a:buNone/>
            </a:pPr>
            <a:endParaRPr dirty="0"/>
          </a:p>
        </p:txBody>
      </p:sp>
      <p:sp>
        <p:nvSpPr>
          <p:cNvPr id="230" name="Google Shape;230;p20"/>
          <p:cNvSpPr txBox="1"/>
          <p:nvPr/>
        </p:nvSpPr>
        <p:spPr>
          <a:xfrm>
            <a:off x="9722644" y="1698308"/>
            <a:ext cx="6957900" cy="68942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5600" dirty="0">
                <a:solidFill>
                  <a:srgbClr val="F5EFEB"/>
                </a:solidFill>
                <a:latin typeface="Alatsi"/>
                <a:cs typeface="Alatsi"/>
                <a:sym typeface="Alatsi"/>
              </a:rPr>
              <a:t>Think</a:t>
            </a:r>
            <a:endParaRPr dirty="0"/>
          </a:p>
        </p:txBody>
      </p:sp>
      <p:sp>
        <p:nvSpPr>
          <p:cNvPr id="232" name="Google Shape;232;p20"/>
          <p:cNvSpPr txBox="1"/>
          <p:nvPr/>
        </p:nvSpPr>
        <p:spPr>
          <a:xfrm>
            <a:off x="9722644" y="4691380"/>
            <a:ext cx="6957900" cy="68942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5600" dirty="0">
                <a:solidFill>
                  <a:srgbClr val="F5EFEB"/>
                </a:solidFill>
                <a:latin typeface="Alatsi"/>
                <a:cs typeface="Alatsi"/>
                <a:sym typeface="Alatsi"/>
              </a:rPr>
              <a:t>Pair</a:t>
            </a:r>
            <a:endParaRPr dirty="0"/>
          </a:p>
        </p:txBody>
      </p:sp>
      <p:sp>
        <p:nvSpPr>
          <p:cNvPr id="234" name="Google Shape;234;p20"/>
          <p:cNvSpPr txBox="1"/>
          <p:nvPr/>
        </p:nvSpPr>
        <p:spPr>
          <a:xfrm>
            <a:off x="9722644" y="7684453"/>
            <a:ext cx="6957900" cy="68942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5600" dirty="0">
                <a:solidFill>
                  <a:srgbClr val="F5EFEB"/>
                </a:solidFill>
                <a:latin typeface="Alatsi"/>
                <a:cs typeface="Alatsi"/>
                <a:sym typeface="Alatsi"/>
              </a:rPr>
              <a:t>Share</a:t>
            </a:r>
            <a:endParaRPr dirty="0"/>
          </a:p>
        </p:txBody>
      </p:sp>
      <p:cxnSp>
        <p:nvCxnSpPr>
          <p:cNvPr id="236" name="Google Shape;236;p20"/>
          <p:cNvCxnSpPr/>
          <p:nvPr/>
        </p:nvCxnSpPr>
        <p:spPr>
          <a:xfrm>
            <a:off x="13201650" y="1998028"/>
            <a:ext cx="3479006" cy="0"/>
          </a:xfrm>
          <a:prstGeom prst="straightConnector1">
            <a:avLst/>
          </a:prstGeom>
          <a:noFill/>
          <a:ln w="38100" cap="flat" cmpd="sng">
            <a:solidFill>
              <a:srgbClr val="F5EFEB"/>
            </a:solidFill>
            <a:prstDash val="solid"/>
            <a:round/>
            <a:headEnd type="none" w="sm" len="sm"/>
            <a:tailEnd type="none" w="sm" len="sm"/>
          </a:ln>
        </p:spPr>
      </p:cxnSp>
      <p:cxnSp>
        <p:nvCxnSpPr>
          <p:cNvPr id="237" name="Google Shape;237;p20"/>
          <p:cNvCxnSpPr/>
          <p:nvPr/>
        </p:nvCxnSpPr>
        <p:spPr>
          <a:xfrm>
            <a:off x="13201650" y="5029200"/>
            <a:ext cx="3479006" cy="0"/>
          </a:xfrm>
          <a:prstGeom prst="straightConnector1">
            <a:avLst/>
          </a:prstGeom>
          <a:noFill/>
          <a:ln w="38100" cap="flat" cmpd="sng">
            <a:solidFill>
              <a:srgbClr val="F5EFEB"/>
            </a:solidFill>
            <a:prstDash val="solid"/>
            <a:round/>
            <a:headEnd type="none" w="sm" len="sm"/>
            <a:tailEnd type="none" w="sm" len="sm"/>
          </a:ln>
        </p:spPr>
      </p:cxnSp>
      <p:cxnSp>
        <p:nvCxnSpPr>
          <p:cNvPr id="238" name="Google Shape;238;p20"/>
          <p:cNvCxnSpPr/>
          <p:nvPr/>
        </p:nvCxnSpPr>
        <p:spPr>
          <a:xfrm>
            <a:off x="13201650" y="8022273"/>
            <a:ext cx="3479006" cy="0"/>
          </a:xfrm>
          <a:prstGeom prst="straightConnector1">
            <a:avLst/>
          </a:prstGeom>
          <a:noFill/>
          <a:ln w="38100" cap="flat" cmpd="sng">
            <a:solidFill>
              <a:srgbClr val="F5EFEB"/>
            </a:solidFill>
            <a:prstDash val="solid"/>
            <a:round/>
            <a:headEnd type="none" w="sm" len="sm"/>
            <a:tailEnd type="none" w="sm" len="sm"/>
          </a:ln>
        </p:spPr>
      </p:cxnSp>
    </p:spTree>
  </p:cSld>
  <p:clrMapOvr>
    <a:masterClrMapping/>
  </p:clrMapOvr>
  <p:transition>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Google Shape;130;p14"/>
          <p:cNvPicPr preferRelativeResize="0"/>
          <p:nvPr/>
        </p:nvPicPr>
        <p:blipFill>
          <a:blip r:embed="rId3">
            <a:alphaModFix/>
          </a:blip>
          <a:stretch>
            <a:fillRect/>
          </a:stretch>
        </p:blipFill>
        <p:spPr>
          <a:xfrm>
            <a:off x="0" y="-2110250"/>
            <a:ext cx="18288000" cy="18288000"/>
          </a:xfrm>
          <a:prstGeom prst="rect">
            <a:avLst/>
          </a:prstGeom>
          <a:noFill/>
          <a:ln>
            <a:noFill/>
          </a:ln>
        </p:spPr>
      </p:pic>
      <p:grpSp>
        <p:nvGrpSpPr>
          <p:cNvPr id="131" name="Google Shape;131;p14"/>
          <p:cNvGrpSpPr/>
          <p:nvPr/>
        </p:nvGrpSpPr>
        <p:grpSpPr>
          <a:xfrm>
            <a:off x="674892" y="2450065"/>
            <a:ext cx="7794215" cy="5386869"/>
            <a:chOff x="0" y="0"/>
            <a:chExt cx="2052797" cy="1418764"/>
          </a:xfrm>
        </p:grpSpPr>
        <p:sp>
          <p:nvSpPr>
            <p:cNvPr id="132" name="Google Shape;132;p14"/>
            <p:cNvSpPr/>
            <p:nvPr/>
          </p:nvSpPr>
          <p:spPr>
            <a:xfrm>
              <a:off x="0" y="0"/>
              <a:ext cx="2052797" cy="1418764"/>
            </a:xfrm>
            <a:custGeom>
              <a:avLst/>
              <a:gdLst/>
              <a:ahLst/>
              <a:cxnLst/>
              <a:rect l="l" t="t" r="r" b="b"/>
              <a:pathLst>
                <a:path w="2052797" h="1418764" extrusionOk="0">
                  <a:moveTo>
                    <a:pt x="0" y="0"/>
                  </a:moveTo>
                  <a:lnTo>
                    <a:pt x="2052797" y="0"/>
                  </a:lnTo>
                  <a:lnTo>
                    <a:pt x="2052797" y="1418764"/>
                  </a:lnTo>
                  <a:lnTo>
                    <a:pt x="0" y="1418764"/>
                  </a:lnTo>
                  <a:close/>
                </a:path>
              </a:pathLst>
            </a:custGeom>
            <a:solidFill>
              <a:srgbClr val="FFFFFF"/>
            </a:solidFill>
            <a:ln>
              <a:noFill/>
            </a:ln>
          </p:spPr>
          <p:txBody>
            <a:bodyPr/>
            <a:lstStyle/>
            <a:p>
              <a:endParaRPr lang="en-CA"/>
            </a:p>
          </p:txBody>
        </p:sp>
        <p:sp>
          <p:nvSpPr>
            <p:cNvPr id="133" name="Google Shape;133;p14"/>
            <p:cNvSpPr txBox="1"/>
            <p:nvPr/>
          </p:nvSpPr>
          <p:spPr>
            <a:xfrm>
              <a:off x="0" y="9525"/>
              <a:ext cx="2052797" cy="1409239"/>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4" name="Google Shape;134;p14"/>
          <p:cNvGrpSpPr/>
          <p:nvPr/>
        </p:nvGrpSpPr>
        <p:grpSpPr>
          <a:xfrm>
            <a:off x="9818892" y="2442831"/>
            <a:ext cx="7794215" cy="5386869"/>
            <a:chOff x="0" y="0"/>
            <a:chExt cx="2052797" cy="1418764"/>
          </a:xfrm>
        </p:grpSpPr>
        <p:sp>
          <p:nvSpPr>
            <p:cNvPr id="135" name="Google Shape;135;p14"/>
            <p:cNvSpPr/>
            <p:nvPr/>
          </p:nvSpPr>
          <p:spPr>
            <a:xfrm>
              <a:off x="0" y="0"/>
              <a:ext cx="2052797" cy="1418764"/>
            </a:xfrm>
            <a:custGeom>
              <a:avLst/>
              <a:gdLst/>
              <a:ahLst/>
              <a:cxnLst/>
              <a:rect l="l" t="t" r="r" b="b"/>
              <a:pathLst>
                <a:path w="2052797" h="1418764" extrusionOk="0">
                  <a:moveTo>
                    <a:pt x="0" y="0"/>
                  </a:moveTo>
                  <a:lnTo>
                    <a:pt x="2052797" y="0"/>
                  </a:lnTo>
                  <a:lnTo>
                    <a:pt x="2052797" y="1418764"/>
                  </a:lnTo>
                  <a:lnTo>
                    <a:pt x="0" y="1418764"/>
                  </a:lnTo>
                  <a:close/>
                </a:path>
              </a:pathLst>
            </a:custGeom>
            <a:solidFill>
              <a:srgbClr val="FFFFFF"/>
            </a:solidFill>
            <a:ln>
              <a:noFill/>
            </a:ln>
          </p:spPr>
          <p:txBody>
            <a:bodyPr/>
            <a:lstStyle/>
            <a:p>
              <a:endParaRPr lang="en-CA"/>
            </a:p>
          </p:txBody>
        </p:sp>
        <p:sp>
          <p:nvSpPr>
            <p:cNvPr id="136" name="Google Shape;136;p14"/>
            <p:cNvSpPr txBox="1"/>
            <p:nvPr/>
          </p:nvSpPr>
          <p:spPr>
            <a:xfrm>
              <a:off x="0" y="9525"/>
              <a:ext cx="2052797" cy="1409239"/>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37" name="Google Shape;137;p14"/>
          <p:cNvPicPr preferRelativeResize="0"/>
          <p:nvPr/>
        </p:nvPicPr>
        <p:blipFill>
          <a:blip r:embed="rId4">
            <a:alphaModFix/>
          </a:blip>
          <a:stretch>
            <a:fillRect/>
          </a:stretch>
        </p:blipFill>
        <p:spPr>
          <a:xfrm>
            <a:off x="514349" y="-752168"/>
            <a:ext cx="18288000" cy="12255909"/>
          </a:xfrm>
          <a:prstGeom prst="rect">
            <a:avLst/>
          </a:prstGeom>
          <a:noFill/>
          <a:ln>
            <a:noFill/>
          </a:ln>
        </p:spPr>
      </p:pic>
      <p:sp>
        <p:nvSpPr>
          <p:cNvPr id="138" name="Google Shape;138;p14"/>
          <p:cNvSpPr txBox="1"/>
          <p:nvPr/>
        </p:nvSpPr>
        <p:spPr>
          <a:xfrm>
            <a:off x="10071380" y="257780"/>
            <a:ext cx="7289237" cy="10029220"/>
          </a:xfrm>
          <a:prstGeom prst="rect">
            <a:avLst/>
          </a:prstGeom>
          <a:noFill/>
          <a:ln>
            <a:noFill/>
          </a:ln>
        </p:spPr>
        <p:txBody>
          <a:bodyPr spcFirstLastPara="1" wrap="square" lIns="0" tIns="0" rIns="0" bIns="0" anchor="t" anchorCtr="0">
            <a:spAutoFit/>
          </a:bodyPr>
          <a:lstStyle/>
          <a:p>
            <a:pPr marL="342900" lvl="0" indent="-342900">
              <a:lnSpc>
                <a:spcPct val="116000"/>
              </a:lnSpc>
              <a:buFont typeface="+mj-lt"/>
              <a:buAutoNum type="arabicPeriod"/>
            </a:pPr>
            <a:r>
              <a:rPr lang="en-US" sz="3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What AI tools have you used to improve your education and success in your graduate program?  What did each of these tools help you with, and are there any costs or disadvantages associated with using them?</a:t>
            </a:r>
            <a:endParaRPr lang="en-CA" sz="32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buFont typeface="+mj-lt"/>
              <a:buAutoNum type="arabicPeriod"/>
            </a:pPr>
            <a:r>
              <a:rPr lang="en-CA" sz="3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How did you learn about the tools you’re using?  What is it about these tools that made you choose them over other tools you may have encountered?</a:t>
            </a:r>
            <a:endParaRPr lang="en-CA" sz="32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buFont typeface="+mj-lt"/>
              <a:buAutoNum type="arabicPeriod"/>
            </a:pPr>
            <a:r>
              <a:rPr lang="en-CA" sz="3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How did you test / evaluate these tools prior to implementing them in your workflow? How do you decide to trust a tool to support your education?</a:t>
            </a:r>
            <a:endParaRPr lang="en-CA" sz="32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spcAft>
                <a:spcPts val="800"/>
              </a:spcAft>
              <a:buFont typeface="+mj-lt"/>
              <a:buAutoNum type="arabicPeriod"/>
            </a:pPr>
            <a:r>
              <a:rPr lang="en-CA" sz="32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What do you find are the barriers (ethical or structural) to using AI to support your education, and how do you manage them?</a:t>
            </a:r>
            <a:endParaRPr lang="en-CA" sz="3200" dirty="0">
              <a:effectLst/>
              <a:latin typeface="Aptos" panose="020B0004020202020204" pitchFamily="34" charset="0"/>
              <a:ea typeface="MS Mincho" panose="02020609040205080304" pitchFamily="49" charset="-128"/>
              <a:cs typeface="Arial" panose="020B0604020202020204" pitchFamily="34" charset="0"/>
            </a:endParaRPr>
          </a:p>
          <a:p>
            <a:pPr marL="0" marR="0" lvl="0" indent="0" algn="just" rtl="0">
              <a:lnSpc>
                <a:spcPct val="100000"/>
              </a:lnSpc>
              <a:spcBef>
                <a:spcPts val="0"/>
              </a:spcBef>
              <a:spcAft>
                <a:spcPts val="0"/>
              </a:spcAft>
              <a:buNone/>
            </a:pPr>
            <a:endParaRPr dirty="0"/>
          </a:p>
        </p:txBody>
      </p:sp>
      <p:sp>
        <p:nvSpPr>
          <p:cNvPr id="139" name="Google Shape;139;p14"/>
          <p:cNvSpPr txBox="1"/>
          <p:nvPr/>
        </p:nvSpPr>
        <p:spPr>
          <a:xfrm>
            <a:off x="927383" y="1209739"/>
            <a:ext cx="7086600" cy="4062651"/>
          </a:xfrm>
          <a:prstGeom prst="rect">
            <a:avLst/>
          </a:prstGeom>
          <a:noFill/>
          <a:ln>
            <a:noFill/>
          </a:ln>
        </p:spPr>
        <p:txBody>
          <a:bodyPr spcFirstLastPara="1" wrap="square" lIns="0" tIns="0" rIns="0" bIns="0" anchor="t" anchorCtr="0">
            <a:spAutoFit/>
          </a:bodyPr>
          <a:lstStyle/>
          <a:p>
            <a:pPr marL="0" marR="0" lvl="1" indent="0" algn="ctr" rtl="0">
              <a:lnSpc>
                <a:spcPct val="100000"/>
              </a:lnSpc>
              <a:spcBef>
                <a:spcPts val="0"/>
              </a:spcBef>
              <a:spcAft>
                <a:spcPts val="0"/>
              </a:spcAft>
              <a:buNone/>
            </a:pPr>
            <a:r>
              <a:rPr lang="en-US" sz="8800" dirty="0">
                <a:solidFill>
                  <a:srgbClr val="29231E"/>
                </a:solidFill>
                <a:latin typeface="Alatsi"/>
                <a:cs typeface="Alatsi"/>
                <a:sym typeface="Alatsi"/>
              </a:rPr>
              <a:t>Fredericton </a:t>
            </a:r>
          </a:p>
          <a:p>
            <a:pPr marL="0" marR="0" lvl="1" indent="0" algn="ctr" rtl="0">
              <a:lnSpc>
                <a:spcPct val="100000"/>
              </a:lnSpc>
              <a:spcBef>
                <a:spcPts val="0"/>
              </a:spcBef>
              <a:spcAft>
                <a:spcPts val="0"/>
              </a:spcAft>
              <a:buNone/>
            </a:pPr>
            <a:r>
              <a:rPr lang="en-US" sz="8800" dirty="0">
                <a:solidFill>
                  <a:srgbClr val="29231E"/>
                </a:solidFill>
                <a:latin typeface="Alatsi"/>
                <a:cs typeface="Alatsi"/>
                <a:sym typeface="Alatsi"/>
              </a:rPr>
              <a:t>(17 participants)</a:t>
            </a:r>
            <a:endParaRPr lang="en-CA" sz="8800"/>
          </a:p>
        </p:txBody>
      </p:sp>
      <p:sp>
        <p:nvSpPr>
          <p:cNvPr id="2" name="TextBox 1">
            <a:extLst>
              <a:ext uri="{FF2B5EF4-FFF2-40B4-BE49-F238E27FC236}">
                <a16:creationId xmlns:a16="http://schemas.microsoft.com/office/drawing/2014/main" id="{F05E19D6-E78C-A981-A95F-B610B4B30EB1}"/>
              </a:ext>
            </a:extLst>
          </p:cNvPr>
          <p:cNvSpPr txBox="1"/>
          <p:nvPr/>
        </p:nvSpPr>
        <p:spPr>
          <a:xfrm>
            <a:off x="910871" y="6630472"/>
            <a:ext cx="7305750" cy="2585323"/>
          </a:xfrm>
          <a:prstGeom prst="rect">
            <a:avLst/>
          </a:prstGeom>
          <a:noFill/>
        </p:spPr>
        <p:txBody>
          <a:bodyPr wrap="square" rtlCol="0">
            <a:spAutoFit/>
          </a:bodyPr>
          <a:lstStyle/>
          <a:p>
            <a:pPr algn="ctr"/>
            <a:r>
              <a:rPr lang="en-US" sz="5400" dirty="0">
                <a:latin typeface="Alatsi" panose="020B0604020202020204" charset="0"/>
                <a:cs typeface="Alatsi" panose="020B0604020202020204" charset="0"/>
              </a:rPr>
              <a:t>Advertised to students already using AI in their work</a:t>
            </a:r>
            <a:endParaRPr lang="en-CA" sz="5400" dirty="0">
              <a:latin typeface="Alatsi" panose="020B0604020202020204" charset="0"/>
              <a:cs typeface="Alatsi" panose="020B0604020202020204" charset="0"/>
            </a:endParaRPr>
          </a:p>
        </p:txBody>
      </p:sp>
    </p:spTree>
  </p:cSld>
  <p:clrMapOvr>
    <a:masterClrMapping/>
  </p:clrMapOvr>
  <p:transition>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9">
          <a:extLst>
            <a:ext uri="{FF2B5EF4-FFF2-40B4-BE49-F238E27FC236}">
              <a16:creationId xmlns:a16="http://schemas.microsoft.com/office/drawing/2014/main" id="{7690F46E-9E07-2B10-2975-DE9606D6474D}"/>
            </a:ext>
          </a:extLst>
        </p:cNvPr>
        <p:cNvGrpSpPr/>
        <p:nvPr/>
      </p:nvGrpSpPr>
      <p:grpSpPr>
        <a:xfrm>
          <a:off x="0" y="0"/>
          <a:ext cx="0" cy="0"/>
          <a:chOff x="0" y="0"/>
          <a:chExt cx="0" cy="0"/>
        </a:xfrm>
      </p:grpSpPr>
      <p:pic>
        <p:nvPicPr>
          <p:cNvPr id="130" name="Google Shape;130;p14">
            <a:extLst>
              <a:ext uri="{FF2B5EF4-FFF2-40B4-BE49-F238E27FC236}">
                <a16:creationId xmlns:a16="http://schemas.microsoft.com/office/drawing/2014/main" id="{58CCA3A4-30DF-1115-EBC9-3F8D196B0D29}"/>
              </a:ext>
            </a:extLst>
          </p:cNvPr>
          <p:cNvPicPr preferRelativeResize="0"/>
          <p:nvPr/>
        </p:nvPicPr>
        <p:blipFill>
          <a:blip r:embed="rId3">
            <a:alphaModFix/>
          </a:blip>
          <a:stretch>
            <a:fillRect/>
          </a:stretch>
        </p:blipFill>
        <p:spPr>
          <a:xfrm>
            <a:off x="0" y="-2110250"/>
            <a:ext cx="18288000" cy="18288000"/>
          </a:xfrm>
          <a:prstGeom prst="rect">
            <a:avLst/>
          </a:prstGeom>
          <a:noFill/>
          <a:ln>
            <a:noFill/>
          </a:ln>
        </p:spPr>
      </p:pic>
      <p:grpSp>
        <p:nvGrpSpPr>
          <p:cNvPr id="131" name="Google Shape;131;p14">
            <a:extLst>
              <a:ext uri="{FF2B5EF4-FFF2-40B4-BE49-F238E27FC236}">
                <a16:creationId xmlns:a16="http://schemas.microsoft.com/office/drawing/2014/main" id="{68D9FD8A-842F-1A60-9D75-FD51BF81ABAB}"/>
              </a:ext>
            </a:extLst>
          </p:cNvPr>
          <p:cNvGrpSpPr/>
          <p:nvPr/>
        </p:nvGrpSpPr>
        <p:grpSpPr>
          <a:xfrm>
            <a:off x="674892" y="2450065"/>
            <a:ext cx="7794215" cy="5386869"/>
            <a:chOff x="0" y="0"/>
            <a:chExt cx="2052797" cy="1418764"/>
          </a:xfrm>
        </p:grpSpPr>
        <p:sp>
          <p:nvSpPr>
            <p:cNvPr id="132" name="Google Shape;132;p14">
              <a:extLst>
                <a:ext uri="{FF2B5EF4-FFF2-40B4-BE49-F238E27FC236}">
                  <a16:creationId xmlns:a16="http://schemas.microsoft.com/office/drawing/2014/main" id="{F2886C63-2544-8E94-1590-8AD0B99731A3}"/>
                </a:ext>
              </a:extLst>
            </p:cNvPr>
            <p:cNvSpPr/>
            <p:nvPr/>
          </p:nvSpPr>
          <p:spPr>
            <a:xfrm>
              <a:off x="0" y="0"/>
              <a:ext cx="2052797" cy="1418764"/>
            </a:xfrm>
            <a:custGeom>
              <a:avLst/>
              <a:gdLst/>
              <a:ahLst/>
              <a:cxnLst/>
              <a:rect l="l" t="t" r="r" b="b"/>
              <a:pathLst>
                <a:path w="2052797" h="1418764" extrusionOk="0">
                  <a:moveTo>
                    <a:pt x="0" y="0"/>
                  </a:moveTo>
                  <a:lnTo>
                    <a:pt x="2052797" y="0"/>
                  </a:lnTo>
                  <a:lnTo>
                    <a:pt x="2052797" y="1418764"/>
                  </a:lnTo>
                  <a:lnTo>
                    <a:pt x="0" y="1418764"/>
                  </a:lnTo>
                  <a:close/>
                </a:path>
              </a:pathLst>
            </a:custGeom>
            <a:solidFill>
              <a:srgbClr val="FFFFFF"/>
            </a:solidFill>
            <a:ln>
              <a:noFill/>
            </a:ln>
          </p:spPr>
          <p:txBody>
            <a:bodyPr/>
            <a:lstStyle/>
            <a:p>
              <a:endParaRPr lang="en-CA"/>
            </a:p>
          </p:txBody>
        </p:sp>
        <p:sp>
          <p:nvSpPr>
            <p:cNvPr id="133" name="Google Shape;133;p14">
              <a:extLst>
                <a:ext uri="{FF2B5EF4-FFF2-40B4-BE49-F238E27FC236}">
                  <a16:creationId xmlns:a16="http://schemas.microsoft.com/office/drawing/2014/main" id="{7FABA18B-185B-10C7-CE2D-1FF737EEE7DC}"/>
                </a:ext>
              </a:extLst>
            </p:cNvPr>
            <p:cNvSpPr txBox="1"/>
            <p:nvPr/>
          </p:nvSpPr>
          <p:spPr>
            <a:xfrm>
              <a:off x="0" y="9525"/>
              <a:ext cx="2052797" cy="1409239"/>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34" name="Google Shape;134;p14">
            <a:extLst>
              <a:ext uri="{FF2B5EF4-FFF2-40B4-BE49-F238E27FC236}">
                <a16:creationId xmlns:a16="http://schemas.microsoft.com/office/drawing/2014/main" id="{E327912E-E961-06F8-5D21-4D50CB68E5BC}"/>
              </a:ext>
            </a:extLst>
          </p:cNvPr>
          <p:cNvGrpSpPr/>
          <p:nvPr/>
        </p:nvGrpSpPr>
        <p:grpSpPr>
          <a:xfrm>
            <a:off x="9818892" y="2442831"/>
            <a:ext cx="7794215" cy="5386869"/>
            <a:chOff x="0" y="0"/>
            <a:chExt cx="2052797" cy="1418764"/>
          </a:xfrm>
        </p:grpSpPr>
        <p:sp>
          <p:nvSpPr>
            <p:cNvPr id="135" name="Google Shape;135;p14">
              <a:extLst>
                <a:ext uri="{FF2B5EF4-FFF2-40B4-BE49-F238E27FC236}">
                  <a16:creationId xmlns:a16="http://schemas.microsoft.com/office/drawing/2014/main" id="{AD404455-E06F-197E-D60E-F5759566085B}"/>
                </a:ext>
              </a:extLst>
            </p:cNvPr>
            <p:cNvSpPr/>
            <p:nvPr/>
          </p:nvSpPr>
          <p:spPr>
            <a:xfrm>
              <a:off x="0" y="0"/>
              <a:ext cx="2052797" cy="1418764"/>
            </a:xfrm>
            <a:custGeom>
              <a:avLst/>
              <a:gdLst/>
              <a:ahLst/>
              <a:cxnLst/>
              <a:rect l="l" t="t" r="r" b="b"/>
              <a:pathLst>
                <a:path w="2052797" h="1418764" extrusionOk="0">
                  <a:moveTo>
                    <a:pt x="0" y="0"/>
                  </a:moveTo>
                  <a:lnTo>
                    <a:pt x="2052797" y="0"/>
                  </a:lnTo>
                  <a:lnTo>
                    <a:pt x="2052797" y="1418764"/>
                  </a:lnTo>
                  <a:lnTo>
                    <a:pt x="0" y="1418764"/>
                  </a:lnTo>
                  <a:close/>
                </a:path>
              </a:pathLst>
            </a:custGeom>
            <a:solidFill>
              <a:srgbClr val="FFFFFF"/>
            </a:solidFill>
            <a:ln>
              <a:noFill/>
            </a:ln>
          </p:spPr>
          <p:txBody>
            <a:bodyPr/>
            <a:lstStyle/>
            <a:p>
              <a:endParaRPr lang="en-CA"/>
            </a:p>
          </p:txBody>
        </p:sp>
        <p:sp>
          <p:nvSpPr>
            <p:cNvPr id="136" name="Google Shape;136;p14">
              <a:extLst>
                <a:ext uri="{FF2B5EF4-FFF2-40B4-BE49-F238E27FC236}">
                  <a16:creationId xmlns:a16="http://schemas.microsoft.com/office/drawing/2014/main" id="{35EBEDCD-D525-CB33-1DF1-A3864E19B514}"/>
                </a:ext>
              </a:extLst>
            </p:cNvPr>
            <p:cNvSpPr txBox="1"/>
            <p:nvPr/>
          </p:nvSpPr>
          <p:spPr>
            <a:xfrm>
              <a:off x="0" y="9525"/>
              <a:ext cx="2052797" cy="1409239"/>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37" name="Google Shape;137;p14">
            <a:extLst>
              <a:ext uri="{FF2B5EF4-FFF2-40B4-BE49-F238E27FC236}">
                <a16:creationId xmlns:a16="http://schemas.microsoft.com/office/drawing/2014/main" id="{7806A885-EBC9-4ABB-F9C3-672EA412CF10}"/>
              </a:ext>
            </a:extLst>
          </p:cNvPr>
          <p:cNvPicPr preferRelativeResize="0"/>
          <p:nvPr/>
        </p:nvPicPr>
        <p:blipFill>
          <a:blip r:embed="rId4">
            <a:alphaModFix/>
          </a:blip>
          <a:stretch>
            <a:fillRect/>
          </a:stretch>
        </p:blipFill>
        <p:spPr>
          <a:xfrm>
            <a:off x="0" y="-1548581"/>
            <a:ext cx="18288000" cy="12255909"/>
          </a:xfrm>
          <a:prstGeom prst="rect">
            <a:avLst/>
          </a:prstGeom>
          <a:noFill/>
          <a:ln>
            <a:noFill/>
          </a:ln>
        </p:spPr>
      </p:pic>
      <p:sp>
        <p:nvSpPr>
          <p:cNvPr id="140" name="Google Shape;140;p14">
            <a:extLst>
              <a:ext uri="{FF2B5EF4-FFF2-40B4-BE49-F238E27FC236}">
                <a16:creationId xmlns:a16="http://schemas.microsoft.com/office/drawing/2014/main" id="{CFD42E33-F6B4-3E5A-FF7C-036621254741}"/>
              </a:ext>
            </a:extLst>
          </p:cNvPr>
          <p:cNvSpPr txBox="1"/>
          <p:nvPr/>
        </p:nvSpPr>
        <p:spPr>
          <a:xfrm>
            <a:off x="674891" y="1178133"/>
            <a:ext cx="7086600" cy="4062651"/>
          </a:xfrm>
          <a:prstGeom prst="rect">
            <a:avLst/>
          </a:prstGeom>
          <a:noFill/>
          <a:ln>
            <a:noFill/>
          </a:ln>
        </p:spPr>
        <p:txBody>
          <a:bodyPr spcFirstLastPara="1" wrap="square" lIns="0" tIns="0" rIns="0" bIns="0" anchor="t" anchorCtr="0">
            <a:spAutoFit/>
          </a:bodyPr>
          <a:lstStyle/>
          <a:p>
            <a:pPr marL="0" marR="0" lvl="1" indent="0" algn="ctr" rtl="0">
              <a:lnSpc>
                <a:spcPct val="100000"/>
              </a:lnSpc>
              <a:spcBef>
                <a:spcPts val="0"/>
              </a:spcBef>
              <a:spcAft>
                <a:spcPts val="0"/>
              </a:spcAft>
              <a:buNone/>
            </a:pPr>
            <a:r>
              <a:rPr lang="en-US" sz="8800" dirty="0">
                <a:solidFill>
                  <a:srgbClr val="29231E"/>
                </a:solidFill>
                <a:latin typeface="Alatsi"/>
                <a:cs typeface="Alatsi"/>
                <a:sym typeface="Alatsi"/>
              </a:rPr>
              <a:t>Saint John </a:t>
            </a:r>
          </a:p>
          <a:p>
            <a:pPr marL="0" marR="0" lvl="1" indent="0" algn="ctr" rtl="0">
              <a:lnSpc>
                <a:spcPct val="100000"/>
              </a:lnSpc>
              <a:spcBef>
                <a:spcPts val="0"/>
              </a:spcBef>
              <a:spcAft>
                <a:spcPts val="0"/>
              </a:spcAft>
              <a:buNone/>
            </a:pPr>
            <a:r>
              <a:rPr lang="en-US" sz="8800" dirty="0">
                <a:solidFill>
                  <a:srgbClr val="29231E"/>
                </a:solidFill>
                <a:latin typeface="Alatsi"/>
                <a:cs typeface="Alatsi"/>
                <a:sym typeface="Alatsi"/>
              </a:rPr>
              <a:t>(7 participants)</a:t>
            </a:r>
            <a:endParaRPr lang="en-CA" sz="8800"/>
          </a:p>
        </p:txBody>
      </p:sp>
      <p:sp>
        <p:nvSpPr>
          <p:cNvPr id="141" name="Google Shape;141;p14">
            <a:extLst>
              <a:ext uri="{FF2B5EF4-FFF2-40B4-BE49-F238E27FC236}">
                <a16:creationId xmlns:a16="http://schemas.microsoft.com/office/drawing/2014/main" id="{07F96F9B-8FC6-BA3D-500F-9A26057CCDAE}"/>
              </a:ext>
            </a:extLst>
          </p:cNvPr>
          <p:cNvSpPr txBox="1"/>
          <p:nvPr/>
        </p:nvSpPr>
        <p:spPr>
          <a:xfrm>
            <a:off x="10526507" y="1393033"/>
            <a:ext cx="7086600" cy="8456546"/>
          </a:xfrm>
          <a:prstGeom prst="rect">
            <a:avLst/>
          </a:prstGeom>
          <a:noFill/>
          <a:ln>
            <a:noFill/>
          </a:ln>
        </p:spPr>
        <p:txBody>
          <a:bodyPr spcFirstLastPara="1" wrap="square" lIns="0" tIns="0" rIns="0" bIns="0" anchor="t" anchorCtr="0">
            <a:spAutoFit/>
          </a:bodyPr>
          <a:lstStyle/>
          <a:p>
            <a:pPr marL="342900" lvl="0" indent="-342900">
              <a:lnSpc>
                <a:spcPct val="116000"/>
              </a:lnSpc>
              <a:buFont typeface="+mj-lt"/>
              <a:buAutoNum type="arabicPeriod"/>
            </a:pPr>
            <a:r>
              <a:rPr lang="en-CA" sz="36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Have you used AI tools in your academic work? If so, how and why? If not, why not?</a:t>
            </a:r>
            <a:endParaRPr lang="en-CA" sz="36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buFont typeface="+mj-lt"/>
              <a:buAutoNum type="arabicPeriod"/>
            </a:pPr>
            <a:r>
              <a:rPr lang="en-CA" sz="36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What potential does AI have to improve learning and education?</a:t>
            </a:r>
            <a:endParaRPr lang="en-CA" sz="36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buFont typeface="+mj-lt"/>
              <a:buAutoNum type="arabicPeriod"/>
            </a:pPr>
            <a:r>
              <a:rPr lang="en-CA" sz="36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How could AI tools be integrated into education without compromising student learning?  Give specific examples?</a:t>
            </a:r>
            <a:endParaRPr lang="en-CA" sz="3600" dirty="0">
              <a:effectLst/>
              <a:latin typeface="Aptos" panose="020B0004020202020204" pitchFamily="34" charset="0"/>
              <a:ea typeface="MS Mincho" panose="02020609040205080304" pitchFamily="49" charset="-128"/>
              <a:cs typeface="Arial" panose="020B0604020202020204" pitchFamily="34" charset="0"/>
            </a:endParaRPr>
          </a:p>
          <a:p>
            <a:pPr marL="342900" lvl="0" indent="-342900">
              <a:lnSpc>
                <a:spcPct val="116000"/>
              </a:lnSpc>
              <a:spcAft>
                <a:spcPts val="800"/>
              </a:spcAft>
              <a:buFont typeface="+mj-lt"/>
              <a:buAutoNum type="arabicPeriod"/>
            </a:pPr>
            <a:r>
              <a:rPr lang="en-CA" sz="36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How does AI affect academic integrity, and what policies and guidelines should be in place to guide its use?</a:t>
            </a:r>
            <a:endParaRPr lang="en-CA" sz="3600" dirty="0">
              <a:effectLst/>
              <a:latin typeface="Aptos" panose="020B0004020202020204" pitchFamily="34" charset="0"/>
              <a:ea typeface="MS Mincho" panose="02020609040205080304" pitchFamily="49" charset="-128"/>
              <a:cs typeface="Arial" panose="020B0604020202020204" pitchFamily="34" charset="0"/>
            </a:endParaRPr>
          </a:p>
        </p:txBody>
      </p:sp>
      <p:sp>
        <p:nvSpPr>
          <p:cNvPr id="3" name="TextBox 2">
            <a:extLst>
              <a:ext uri="{FF2B5EF4-FFF2-40B4-BE49-F238E27FC236}">
                <a16:creationId xmlns:a16="http://schemas.microsoft.com/office/drawing/2014/main" id="{D728AE34-DB37-A36A-B023-0A63E4A9471D}"/>
              </a:ext>
            </a:extLst>
          </p:cNvPr>
          <p:cNvSpPr txBox="1"/>
          <p:nvPr/>
        </p:nvSpPr>
        <p:spPr>
          <a:xfrm>
            <a:off x="837199" y="5741088"/>
            <a:ext cx="6761984" cy="2585323"/>
          </a:xfrm>
          <a:prstGeom prst="rect">
            <a:avLst/>
          </a:prstGeom>
          <a:noFill/>
        </p:spPr>
        <p:txBody>
          <a:bodyPr wrap="square" rtlCol="0">
            <a:spAutoFit/>
          </a:bodyPr>
          <a:lstStyle/>
          <a:p>
            <a:pPr algn="ctr"/>
            <a:r>
              <a:rPr lang="en-US" sz="5400" dirty="0">
                <a:latin typeface="Alatsi" panose="020B0604020202020204" charset="0"/>
                <a:cs typeface="Alatsi" panose="020B0604020202020204" charset="0"/>
              </a:rPr>
              <a:t>Advertised to students interested in AI</a:t>
            </a:r>
            <a:endParaRPr lang="en-CA" sz="5400" dirty="0">
              <a:latin typeface="Alatsi" panose="020B0604020202020204" charset="0"/>
              <a:cs typeface="Alatsi" panose="020B0604020202020204" charset="0"/>
            </a:endParaRPr>
          </a:p>
        </p:txBody>
      </p:sp>
    </p:spTree>
    <p:extLst>
      <p:ext uri="{BB962C8B-B14F-4D97-AF65-F5344CB8AC3E}">
        <p14:creationId xmlns:p14="http://schemas.microsoft.com/office/powerpoint/2010/main" val="2893833559"/>
      </p:ext>
    </p:extLst>
  </p:cSld>
  <p:clrMapOvr>
    <a:masterClrMapping/>
  </p:clrMapOvr>
  <p:transition>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
          <a:extLst>
            <a:ext uri="{FF2B5EF4-FFF2-40B4-BE49-F238E27FC236}">
              <a16:creationId xmlns:a16="http://schemas.microsoft.com/office/drawing/2014/main" id="{4DDE899F-DA7D-6475-A9E1-53A03FFE0E79}"/>
            </a:ext>
          </a:extLst>
        </p:cNvPr>
        <p:cNvGrpSpPr/>
        <p:nvPr/>
      </p:nvGrpSpPr>
      <p:grpSpPr>
        <a:xfrm>
          <a:off x="0" y="0"/>
          <a:ext cx="0" cy="0"/>
          <a:chOff x="0" y="0"/>
          <a:chExt cx="0" cy="0"/>
        </a:xfrm>
      </p:grpSpPr>
      <p:pic>
        <p:nvPicPr>
          <p:cNvPr id="53" name="Google Shape;53;p8">
            <a:extLst>
              <a:ext uri="{FF2B5EF4-FFF2-40B4-BE49-F238E27FC236}">
                <a16:creationId xmlns:a16="http://schemas.microsoft.com/office/drawing/2014/main" id="{782030E2-A938-B182-405B-211DBFF9AD7D}"/>
              </a:ext>
            </a:extLst>
          </p:cNvPr>
          <p:cNvPicPr preferRelativeResize="0"/>
          <p:nvPr/>
        </p:nvPicPr>
        <p:blipFill>
          <a:blip r:embed="rId3">
            <a:alphaModFix/>
          </a:blip>
          <a:stretch>
            <a:fillRect/>
          </a:stretch>
        </p:blipFill>
        <p:spPr>
          <a:xfrm>
            <a:off x="-4662" y="0"/>
            <a:ext cx="7442200" cy="10287000"/>
          </a:xfrm>
          <a:prstGeom prst="rect">
            <a:avLst/>
          </a:prstGeom>
          <a:noFill/>
          <a:ln>
            <a:noFill/>
          </a:ln>
        </p:spPr>
      </p:pic>
      <p:pic>
        <p:nvPicPr>
          <p:cNvPr id="54" name="Google Shape;54;p8">
            <a:extLst>
              <a:ext uri="{FF2B5EF4-FFF2-40B4-BE49-F238E27FC236}">
                <a16:creationId xmlns:a16="http://schemas.microsoft.com/office/drawing/2014/main" id="{B1B4E805-ECAC-3CF3-58DE-F064451C3035}"/>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55" name="Google Shape;55;p8">
            <a:extLst>
              <a:ext uri="{FF2B5EF4-FFF2-40B4-BE49-F238E27FC236}">
                <a16:creationId xmlns:a16="http://schemas.microsoft.com/office/drawing/2014/main" id="{A3153BB0-36CC-2AD7-03D2-73661F1649DC}"/>
              </a:ext>
            </a:extLst>
          </p:cNvPr>
          <p:cNvSpPr txBox="1"/>
          <p:nvPr/>
        </p:nvSpPr>
        <p:spPr>
          <a:xfrm>
            <a:off x="8778654" y="2633345"/>
            <a:ext cx="8480700" cy="6980372"/>
          </a:xfrm>
          <a:prstGeom prst="rect">
            <a:avLst/>
          </a:prstGeom>
          <a:noFill/>
          <a:ln>
            <a:noFill/>
          </a:ln>
        </p:spPr>
        <p:txBody>
          <a:bodyPr spcFirstLastPara="1" wrap="square" lIns="0" tIns="0" rIns="0" bIns="0" anchor="t" anchorCtr="0">
            <a:spAutoFit/>
          </a:bodyPr>
          <a:lstStyle/>
          <a:p>
            <a:pPr marL="1209041" marR="0" lvl="1" indent="-604520" algn="l" rtl="0">
              <a:lnSpc>
                <a:spcPct val="120000"/>
              </a:lnSpc>
              <a:spcBef>
                <a:spcPts val="0"/>
              </a:spcBef>
              <a:spcAft>
                <a:spcPts val="0"/>
              </a:spcAft>
              <a:buClr>
                <a:srgbClr val="29231E"/>
              </a:buClr>
              <a:buSzPts val="5600"/>
              <a:buFont typeface="Alatsi"/>
              <a:buAutoNum type="arabicPeriod"/>
            </a:pPr>
            <a:r>
              <a:rPr lang="en-US" sz="5400" dirty="0">
                <a:solidFill>
                  <a:srgbClr val="29231E"/>
                </a:solidFill>
                <a:latin typeface="Alatsi"/>
                <a:ea typeface="Alatsi"/>
                <a:cs typeface="Alatsi"/>
                <a:sym typeface="Alatsi"/>
              </a:rPr>
              <a:t>Data familiarization </a:t>
            </a:r>
          </a:p>
          <a:p>
            <a:pPr marL="1209041" marR="0" lvl="1" indent="-604520" algn="l" rtl="0">
              <a:lnSpc>
                <a:spcPct val="120000"/>
              </a:lnSpc>
              <a:spcBef>
                <a:spcPts val="0"/>
              </a:spcBef>
              <a:spcAft>
                <a:spcPts val="0"/>
              </a:spcAft>
              <a:buClr>
                <a:srgbClr val="29231E"/>
              </a:buClr>
              <a:buSzPts val="5600"/>
              <a:buFont typeface="Alatsi"/>
              <a:buAutoNum type="arabicPeriod"/>
            </a:pPr>
            <a:r>
              <a:rPr lang="en-US" sz="5400" dirty="0">
                <a:solidFill>
                  <a:srgbClr val="29231E"/>
                </a:solidFill>
                <a:latin typeface="Alatsi"/>
                <a:cs typeface="Alatsi"/>
                <a:sym typeface="Alatsi"/>
              </a:rPr>
              <a:t>Generating initial codes</a:t>
            </a:r>
            <a:endParaRPr sz="5400"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400" dirty="0">
                <a:solidFill>
                  <a:srgbClr val="29231E"/>
                </a:solidFill>
                <a:latin typeface="Alatsi"/>
                <a:cs typeface="Alatsi"/>
                <a:sym typeface="Alatsi"/>
              </a:rPr>
              <a:t>Searching for themes</a:t>
            </a:r>
            <a:endParaRPr sz="5400"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400" dirty="0">
                <a:solidFill>
                  <a:srgbClr val="29231E"/>
                </a:solidFill>
                <a:latin typeface="Alatsi"/>
                <a:cs typeface="Alatsi"/>
                <a:sym typeface="Alatsi"/>
              </a:rPr>
              <a:t>Reviewing themes</a:t>
            </a:r>
            <a:endParaRPr sz="5400"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400" b="0" i="0" u="none" strike="noStrike" cap="none" dirty="0">
                <a:solidFill>
                  <a:srgbClr val="29231E"/>
                </a:solidFill>
                <a:latin typeface="Alatsi"/>
                <a:ea typeface="Alatsi"/>
                <a:cs typeface="Alatsi"/>
                <a:sym typeface="Alatsi"/>
              </a:rPr>
              <a:t>Defining and naming themes</a:t>
            </a:r>
          </a:p>
          <a:p>
            <a:pPr marL="1209041" marR="0" lvl="1" indent="-604520" algn="l" rtl="0">
              <a:lnSpc>
                <a:spcPct val="120000"/>
              </a:lnSpc>
              <a:spcBef>
                <a:spcPts val="0"/>
              </a:spcBef>
              <a:spcAft>
                <a:spcPts val="0"/>
              </a:spcAft>
              <a:buClr>
                <a:srgbClr val="29231E"/>
              </a:buClr>
              <a:buSzPts val="5600"/>
              <a:buFont typeface="Alatsi"/>
              <a:buAutoNum type="arabicPeriod"/>
            </a:pPr>
            <a:r>
              <a:rPr lang="en-US" sz="5400" dirty="0">
                <a:solidFill>
                  <a:srgbClr val="29231E"/>
                </a:solidFill>
                <a:latin typeface="Alatsi"/>
                <a:cs typeface="Alatsi"/>
                <a:sym typeface="Alatsi"/>
              </a:rPr>
              <a:t>Producing the report</a:t>
            </a:r>
            <a:endParaRPr sz="5400" dirty="0"/>
          </a:p>
        </p:txBody>
      </p:sp>
      <p:sp>
        <p:nvSpPr>
          <p:cNvPr id="2" name="TextBox 1">
            <a:extLst>
              <a:ext uri="{FF2B5EF4-FFF2-40B4-BE49-F238E27FC236}">
                <a16:creationId xmlns:a16="http://schemas.microsoft.com/office/drawing/2014/main" id="{0834D3DC-7F77-4B2D-CDF2-D22F25A8DCE2}"/>
              </a:ext>
            </a:extLst>
          </p:cNvPr>
          <p:cNvSpPr txBox="1"/>
          <p:nvPr/>
        </p:nvSpPr>
        <p:spPr>
          <a:xfrm>
            <a:off x="9261987" y="1002890"/>
            <a:ext cx="7565923" cy="1446550"/>
          </a:xfrm>
          <a:prstGeom prst="rect">
            <a:avLst/>
          </a:prstGeom>
          <a:noFill/>
        </p:spPr>
        <p:txBody>
          <a:bodyPr wrap="square" rtlCol="0">
            <a:spAutoFit/>
          </a:bodyPr>
          <a:lstStyle/>
          <a:p>
            <a:r>
              <a:rPr lang="en-US" sz="8800" dirty="0">
                <a:latin typeface="Alatsi" panose="020B0604020202020204" charset="0"/>
                <a:cs typeface="Alatsi" panose="020B0604020202020204" charset="0"/>
              </a:rPr>
              <a:t>Data Analysis</a:t>
            </a:r>
            <a:endParaRPr lang="en-CA" sz="8800" dirty="0">
              <a:latin typeface="Alatsi" panose="020B0604020202020204" charset="0"/>
              <a:cs typeface="Alatsi" panose="020B0604020202020204" charset="0"/>
            </a:endParaRPr>
          </a:p>
        </p:txBody>
      </p:sp>
      <p:sp>
        <p:nvSpPr>
          <p:cNvPr id="3" name="TextBox 2">
            <a:extLst>
              <a:ext uri="{FF2B5EF4-FFF2-40B4-BE49-F238E27FC236}">
                <a16:creationId xmlns:a16="http://schemas.microsoft.com/office/drawing/2014/main" id="{0DF5810A-9568-010F-736C-248BE07C95B7}"/>
              </a:ext>
            </a:extLst>
          </p:cNvPr>
          <p:cNvSpPr txBox="1"/>
          <p:nvPr/>
        </p:nvSpPr>
        <p:spPr>
          <a:xfrm>
            <a:off x="275020" y="8790039"/>
            <a:ext cx="5383162" cy="707886"/>
          </a:xfrm>
          <a:prstGeom prst="rect">
            <a:avLst/>
          </a:prstGeom>
          <a:noFill/>
        </p:spPr>
        <p:txBody>
          <a:bodyPr wrap="square" rtlCol="0">
            <a:spAutoFit/>
          </a:bodyPr>
          <a:lstStyle/>
          <a:p>
            <a:r>
              <a:rPr lang="en-US" sz="4000" dirty="0"/>
              <a:t>(Braun &amp; Clarke, 2008)</a:t>
            </a:r>
            <a:endParaRPr lang="en-CA" sz="4000" dirty="0"/>
          </a:p>
        </p:txBody>
      </p:sp>
    </p:spTree>
    <p:extLst>
      <p:ext uri="{BB962C8B-B14F-4D97-AF65-F5344CB8AC3E}">
        <p14:creationId xmlns:p14="http://schemas.microsoft.com/office/powerpoint/2010/main" val="664193828"/>
      </p:ext>
    </p:extLst>
  </p:cSld>
  <p:clrMapOvr>
    <a:masterClrMapping/>
  </p:clrMapOvr>
  <p:transition>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2C95760B-6873-8D94-5D66-F021422F4A98}"/>
            </a:ext>
          </a:extLst>
        </p:cNvPr>
        <p:cNvGrpSpPr/>
        <p:nvPr/>
      </p:nvGrpSpPr>
      <p:grpSpPr>
        <a:xfrm>
          <a:off x="0" y="0"/>
          <a:ext cx="0" cy="0"/>
          <a:chOff x="0" y="0"/>
          <a:chExt cx="0" cy="0"/>
        </a:xfrm>
      </p:grpSpPr>
      <p:pic>
        <p:nvPicPr>
          <p:cNvPr id="60" name="Google Shape;60;p9">
            <a:extLst>
              <a:ext uri="{FF2B5EF4-FFF2-40B4-BE49-F238E27FC236}">
                <a16:creationId xmlns:a16="http://schemas.microsoft.com/office/drawing/2014/main" id="{C90DB66B-193C-3FAC-F052-A0E63C58A8B1}"/>
              </a:ext>
            </a:extLst>
          </p:cNvPr>
          <p:cNvPicPr preferRelativeResize="0"/>
          <p:nvPr/>
        </p:nvPicPr>
        <p:blipFill>
          <a:blip r:embed="rId3">
            <a:alphaModFix/>
          </a:blip>
          <a:stretch>
            <a:fillRect/>
          </a:stretch>
        </p:blipFill>
        <p:spPr>
          <a:xfrm>
            <a:off x="0" y="0"/>
            <a:ext cx="18288000" cy="10412027"/>
          </a:xfrm>
          <a:prstGeom prst="rect">
            <a:avLst/>
          </a:prstGeom>
          <a:noFill/>
          <a:ln>
            <a:noFill/>
          </a:ln>
        </p:spPr>
      </p:pic>
      <p:grpSp>
        <p:nvGrpSpPr>
          <p:cNvPr id="61" name="Google Shape;61;p9">
            <a:extLst>
              <a:ext uri="{FF2B5EF4-FFF2-40B4-BE49-F238E27FC236}">
                <a16:creationId xmlns:a16="http://schemas.microsoft.com/office/drawing/2014/main" id="{4B3B59DB-D8E6-9649-F3BF-2CB3641F9250}"/>
              </a:ext>
            </a:extLst>
          </p:cNvPr>
          <p:cNvGrpSpPr/>
          <p:nvPr/>
        </p:nvGrpSpPr>
        <p:grpSpPr>
          <a:xfrm>
            <a:off x="2277056" y="3600450"/>
            <a:ext cx="13733888" cy="3086100"/>
            <a:chOff x="0" y="0"/>
            <a:chExt cx="3617156" cy="812800"/>
          </a:xfrm>
        </p:grpSpPr>
        <p:sp>
          <p:nvSpPr>
            <p:cNvPr id="62" name="Google Shape;62;p9">
              <a:extLst>
                <a:ext uri="{FF2B5EF4-FFF2-40B4-BE49-F238E27FC236}">
                  <a16:creationId xmlns:a16="http://schemas.microsoft.com/office/drawing/2014/main" id="{1A37F56B-FCEE-5986-7A30-E193960EF5DD}"/>
                </a:ext>
              </a:extLst>
            </p:cNvPr>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63" name="Google Shape;63;p9">
              <a:extLst>
                <a:ext uri="{FF2B5EF4-FFF2-40B4-BE49-F238E27FC236}">
                  <a16:creationId xmlns:a16="http://schemas.microsoft.com/office/drawing/2014/main" id="{B430293C-5897-1042-9A7F-30333865A284}"/>
                </a:ext>
              </a:extLst>
            </p:cNvPr>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64" name="Google Shape;64;p9">
            <a:extLst>
              <a:ext uri="{FF2B5EF4-FFF2-40B4-BE49-F238E27FC236}">
                <a16:creationId xmlns:a16="http://schemas.microsoft.com/office/drawing/2014/main" id="{F4D81DCC-1B20-8B16-9D77-28D445ACED0B}"/>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65" name="Google Shape;65;p9">
            <a:extLst>
              <a:ext uri="{FF2B5EF4-FFF2-40B4-BE49-F238E27FC236}">
                <a16:creationId xmlns:a16="http://schemas.microsoft.com/office/drawing/2014/main" id="{ADE644C1-BF1E-C042-E2D1-57F87AF019BB}"/>
              </a:ext>
            </a:extLst>
          </p:cNvPr>
          <p:cNvSpPr txBox="1"/>
          <p:nvPr/>
        </p:nvSpPr>
        <p:spPr>
          <a:xfrm>
            <a:off x="2707926" y="4362450"/>
            <a:ext cx="7512706" cy="1903342"/>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0307" dirty="0">
                <a:solidFill>
                  <a:srgbClr val="29231E"/>
                </a:solidFill>
                <a:latin typeface="Alatsi"/>
                <a:cs typeface="Alatsi"/>
                <a:sym typeface="Alatsi"/>
              </a:rPr>
              <a:t>Findings</a:t>
            </a:r>
            <a:endParaRPr dirty="0"/>
          </a:p>
        </p:txBody>
      </p:sp>
      <p:cxnSp>
        <p:nvCxnSpPr>
          <p:cNvPr id="67" name="Google Shape;67;p9">
            <a:extLst>
              <a:ext uri="{FF2B5EF4-FFF2-40B4-BE49-F238E27FC236}">
                <a16:creationId xmlns:a16="http://schemas.microsoft.com/office/drawing/2014/main" id="{A0DED573-C012-1CB1-AE91-E507A8C45106}"/>
              </a:ext>
            </a:extLst>
          </p:cNvPr>
          <p:cNvCxnSpPr/>
          <p:nvPr/>
        </p:nvCxnSpPr>
        <p:spPr>
          <a:xfrm>
            <a:off x="11838353" y="5162550"/>
            <a:ext cx="2890284" cy="0"/>
          </a:xfrm>
          <a:prstGeom prst="straightConnector1">
            <a:avLst/>
          </a:prstGeom>
          <a:noFill/>
          <a:ln w="38100" cap="flat" cmpd="sng">
            <a:solidFill>
              <a:srgbClr val="29231E"/>
            </a:solidFill>
            <a:prstDash val="solid"/>
            <a:round/>
            <a:headEnd type="none" w="sm" len="sm"/>
            <a:tailEnd type="none" w="sm" len="sm"/>
          </a:ln>
        </p:spPr>
      </p:cxnSp>
      <p:sp>
        <p:nvSpPr>
          <p:cNvPr id="68" name="Google Shape;68;p9">
            <a:extLst>
              <a:ext uri="{FF2B5EF4-FFF2-40B4-BE49-F238E27FC236}">
                <a16:creationId xmlns:a16="http://schemas.microsoft.com/office/drawing/2014/main" id="{C282AFD3-65F7-65C0-ECF1-A18806EFE6AA}"/>
              </a:ext>
            </a:extLst>
          </p:cNvPr>
          <p:cNvSpPr txBox="1"/>
          <p:nvPr/>
        </p:nvSpPr>
        <p:spPr>
          <a:xfrm>
            <a:off x="15113013" y="4972050"/>
            <a:ext cx="548400" cy="3693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0" i="0" u="none" strike="noStrike" cap="none" dirty="0">
                <a:solidFill>
                  <a:srgbClr val="29231E"/>
                </a:solidFill>
                <a:latin typeface="Courier Prime"/>
                <a:ea typeface="Courier Prime"/>
                <a:cs typeface="Courier Prime"/>
                <a:sym typeface="Courier Prime"/>
              </a:rPr>
              <a:t>004</a:t>
            </a:r>
            <a:endParaRPr dirty="0"/>
          </a:p>
        </p:txBody>
      </p:sp>
    </p:spTree>
    <p:extLst>
      <p:ext uri="{BB962C8B-B14F-4D97-AF65-F5344CB8AC3E}">
        <p14:creationId xmlns:p14="http://schemas.microsoft.com/office/powerpoint/2010/main" val="1311267610"/>
      </p:ext>
    </p:extLst>
  </p:cSld>
  <p:clrMapOvr>
    <a:masterClrMapping/>
  </p:clrMapOvr>
  <p:transition>
    <p:push/>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pic>
        <p:nvPicPr>
          <p:cNvPr id="74" name="Google Shape;74;p10"/>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76" name="Google Shape;76;p10"/>
          <p:cNvSpPr txBox="1"/>
          <p:nvPr/>
        </p:nvSpPr>
        <p:spPr>
          <a:xfrm>
            <a:off x="554508" y="754174"/>
            <a:ext cx="7462200" cy="68942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5600" b="0" i="0" u="none" strike="noStrike" cap="none">
                <a:solidFill>
                  <a:srgbClr val="29231E"/>
                </a:solidFill>
                <a:latin typeface="Alatsi"/>
                <a:ea typeface="Alatsi"/>
                <a:cs typeface="Alatsi"/>
                <a:sym typeface="Alatsi"/>
              </a:rPr>
              <a:t>By the Numbers</a:t>
            </a:r>
            <a:endParaRPr/>
          </a:p>
        </p:txBody>
      </p:sp>
      <p:graphicFrame>
        <p:nvGraphicFramePr>
          <p:cNvPr id="2" name="Table 1">
            <a:extLst>
              <a:ext uri="{FF2B5EF4-FFF2-40B4-BE49-F238E27FC236}">
                <a16:creationId xmlns:a16="http://schemas.microsoft.com/office/drawing/2014/main" id="{CB36DCE3-4ADA-F801-CFF6-005286941342}"/>
              </a:ext>
            </a:extLst>
          </p:cNvPr>
          <p:cNvGraphicFramePr>
            <a:graphicFrameLocks noGrp="1"/>
          </p:cNvGraphicFramePr>
          <p:nvPr>
            <p:extLst>
              <p:ext uri="{D42A27DB-BD31-4B8C-83A1-F6EECF244321}">
                <p14:modId xmlns:p14="http://schemas.microsoft.com/office/powerpoint/2010/main" val="3103915461"/>
              </p:ext>
            </p:extLst>
          </p:nvPr>
        </p:nvGraphicFramePr>
        <p:xfrm>
          <a:off x="9691325" y="1443594"/>
          <a:ext cx="6922057" cy="8157883"/>
        </p:xfrm>
        <a:graphic>
          <a:graphicData uri="http://schemas.openxmlformats.org/drawingml/2006/table">
            <a:tbl>
              <a:tblPr firstRow="1" firstCol="1">
                <a:tableStyleId>{7E9639D4-E3E2-4D34-9284-5A2195B3D0D7}</a:tableStyleId>
              </a:tblPr>
              <a:tblGrid>
                <a:gridCol w="4432541">
                  <a:extLst>
                    <a:ext uri="{9D8B030D-6E8A-4147-A177-3AD203B41FA5}">
                      <a16:colId xmlns:a16="http://schemas.microsoft.com/office/drawing/2014/main" val="2993962457"/>
                    </a:ext>
                  </a:extLst>
                </a:gridCol>
                <a:gridCol w="2489516">
                  <a:extLst>
                    <a:ext uri="{9D8B030D-6E8A-4147-A177-3AD203B41FA5}">
                      <a16:colId xmlns:a16="http://schemas.microsoft.com/office/drawing/2014/main" val="2975630583"/>
                    </a:ext>
                  </a:extLst>
                </a:gridCol>
              </a:tblGrid>
              <a:tr h="1367868">
                <a:tc>
                  <a:txBody>
                    <a:bodyPr/>
                    <a:lstStyle/>
                    <a:p>
                      <a:pPr>
                        <a:lnSpc>
                          <a:spcPct val="116000"/>
                        </a:lnSpc>
                        <a:spcAft>
                          <a:spcPts val="800"/>
                        </a:spcAft>
                        <a:buNone/>
                      </a:pPr>
                      <a:r>
                        <a:rPr lang="en-CA" sz="2400">
                          <a:effectLst/>
                        </a:rPr>
                        <a:t>AI tools being used by participants</a:t>
                      </a:r>
                      <a:endParaRPr lang="en-CA" sz="24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tc>
                <a:tc>
                  <a:txBody>
                    <a:bodyPr/>
                    <a:lstStyle/>
                    <a:p>
                      <a:pPr>
                        <a:lnSpc>
                          <a:spcPct val="116000"/>
                        </a:lnSpc>
                        <a:spcAft>
                          <a:spcPts val="800"/>
                        </a:spcAft>
                        <a:buNone/>
                      </a:pPr>
                      <a:r>
                        <a:rPr lang="en-CA" sz="2400">
                          <a:effectLst/>
                        </a:rPr>
                        <a:t>Count of Mentions</a:t>
                      </a:r>
                      <a:endParaRPr lang="en-CA" sz="24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tc>
                <a:extLst>
                  <a:ext uri="{0D108BD9-81ED-4DB2-BD59-A6C34878D82A}">
                    <a16:rowId xmlns:a16="http://schemas.microsoft.com/office/drawing/2014/main" val="3071561705"/>
                  </a:ext>
                </a:extLst>
              </a:tr>
              <a:tr h="466892">
                <a:tc>
                  <a:txBody>
                    <a:bodyPr/>
                    <a:lstStyle/>
                    <a:p>
                      <a:pPr>
                        <a:lnSpc>
                          <a:spcPct val="116000"/>
                        </a:lnSpc>
                        <a:spcAft>
                          <a:spcPts val="800"/>
                        </a:spcAft>
                        <a:buNone/>
                      </a:pPr>
                      <a:r>
                        <a:rPr lang="en-CA" sz="1800" b="1">
                          <a:effectLst/>
                        </a:rPr>
                        <a:t>ChatGPT</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34</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3787950740"/>
                  </a:ext>
                </a:extLst>
              </a:tr>
              <a:tr h="466892">
                <a:tc>
                  <a:txBody>
                    <a:bodyPr/>
                    <a:lstStyle/>
                    <a:p>
                      <a:pPr>
                        <a:lnSpc>
                          <a:spcPct val="116000"/>
                        </a:lnSpc>
                        <a:spcAft>
                          <a:spcPts val="800"/>
                        </a:spcAft>
                        <a:buNone/>
                      </a:pPr>
                      <a:r>
                        <a:rPr lang="en-CA" sz="1800" b="1">
                          <a:effectLst/>
                        </a:rPr>
                        <a:t>Grammarly</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9</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1292354785"/>
                  </a:ext>
                </a:extLst>
              </a:tr>
              <a:tr h="720419">
                <a:tc>
                  <a:txBody>
                    <a:bodyPr/>
                    <a:lstStyle/>
                    <a:p>
                      <a:pPr>
                        <a:lnSpc>
                          <a:spcPct val="116000"/>
                        </a:lnSpc>
                        <a:spcAft>
                          <a:spcPts val="800"/>
                        </a:spcAft>
                        <a:buNone/>
                      </a:pPr>
                      <a:r>
                        <a:rPr lang="en-CA" sz="1800" b="1">
                          <a:effectLst/>
                        </a:rPr>
                        <a:t>Copilot (any version - rarely specified)</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6</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2515634034"/>
                  </a:ext>
                </a:extLst>
              </a:tr>
              <a:tr h="466892">
                <a:tc>
                  <a:txBody>
                    <a:bodyPr/>
                    <a:lstStyle/>
                    <a:p>
                      <a:pPr>
                        <a:lnSpc>
                          <a:spcPct val="116000"/>
                        </a:lnSpc>
                        <a:spcAft>
                          <a:spcPts val="800"/>
                        </a:spcAft>
                        <a:buNone/>
                      </a:pPr>
                      <a:r>
                        <a:rPr lang="en-CA" sz="1800" b="1" err="1">
                          <a:effectLst/>
                        </a:rPr>
                        <a:t>Quillbot</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6</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2596545806"/>
                  </a:ext>
                </a:extLst>
              </a:tr>
              <a:tr h="466892">
                <a:tc>
                  <a:txBody>
                    <a:bodyPr/>
                    <a:lstStyle/>
                    <a:p>
                      <a:pPr>
                        <a:lnSpc>
                          <a:spcPct val="116000"/>
                        </a:lnSpc>
                        <a:spcAft>
                          <a:spcPts val="800"/>
                        </a:spcAft>
                        <a:buNone/>
                      </a:pPr>
                      <a:r>
                        <a:rPr lang="en-CA" sz="1800" b="1">
                          <a:effectLst/>
                        </a:rPr>
                        <a:t>Gamma</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3</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499721635"/>
                  </a:ext>
                </a:extLst>
              </a:tr>
              <a:tr h="466892">
                <a:tc>
                  <a:txBody>
                    <a:bodyPr/>
                    <a:lstStyle/>
                    <a:p>
                      <a:pPr>
                        <a:lnSpc>
                          <a:spcPct val="116000"/>
                        </a:lnSpc>
                        <a:spcAft>
                          <a:spcPts val="800"/>
                        </a:spcAft>
                        <a:buNone/>
                      </a:pPr>
                      <a:r>
                        <a:rPr lang="en-CA" sz="1800" b="1">
                          <a:effectLst/>
                        </a:rPr>
                        <a:t>Monica</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3</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7981226"/>
                  </a:ext>
                </a:extLst>
              </a:tr>
              <a:tr h="466892">
                <a:tc>
                  <a:txBody>
                    <a:bodyPr/>
                    <a:lstStyle/>
                    <a:p>
                      <a:pPr>
                        <a:lnSpc>
                          <a:spcPct val="116000"/>
                        </a:lnSpc>
                        <a:spcAft>
                          <a:spcPts val="800"/>
                        </a:spcAft>
                        <a:buNone/>
                      </a:pPr>
                      <a:r>
                        <a:rPr lang="en-CA" sz="1800" b="1">
                          <a:effectLst/>
                        </a:rPr>
                        <a:t>Grammar Checker</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3</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2739341760"/>
                  </a:ext>
                </a:extLst>
              </a:tr>
              <a:tr h="466892">
                <a:tc>
                  <a:txBody>
                    <a:bodyPr/>
                    <a:lstStyle/>
                    <a:p>
                      <a:pPr>
                        <a:lnSpc>
                          <a:spcPct val="116000"/>
                        </a:lnSpc>
                        <a:spcAft>
                          <a:spcPts val="800"/>
                        </a:spcAft>
                        <a:buNone/>
                      </a:pPr>
                      <a:r>
                        <a:rPr lang="en-CA" sz="1800" b="1">
                          <a:effectLst/>
                        </a:rPr>
                        <a:t>Gemini</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3</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1554424802"/>
                  </a:ext>
                </a:extLst>
              </a:tr>
              <a:tr h="466892">
                <a:tc>
                  <a:txBody>
                    <a:bodyPr/>
                    <a:lstStyle/>
                    <a:p>
                      <a:pPr>
                        <a:lnSpc>
                          <a:spcPct val="116000"/>
                        </a:lnSpc>
                        <a:spcAft>
                          <a:spcPts val="800"/>
                        </a:spcAft>
                        <a:buNone/>
                      </a:pPr>
                      <a:r>
                        <a:rPr lang="en-CA" sz="1800" b="1">
                          <a:effectLst/>
                        </a:rPr>
                        <a:t>DeepSeek</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2</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1409970897"/>
                  </a:ext>
                </a:extLst>
              </a:tr>
              <a:tr h="466892">
                <a:tc>
                  <a:txBody>
                    <a:bodyPr/>
                    <a:lstStyle/>
                    <a:p>
                      <a:pPr>
                        <a:lnSpc>
                          <a:spcPct val="116000"/>
                        </a:lnSpc>
                        <a:spcAft>
                          <a:spcPts val="800"/>
                        </a:spcAft>
                        <a:buNone/>
                      </a:pPr>
                      <a:r>
                        <a:rPr lang="en-CA" sz="1800" b="1">
                          <a:effectLst/>
                        </a:rPr>
                        <a:t>Poe</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1</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2699377913"/>
                  </a:ext>
                </a:extLst>
              </a:tr>
              <a:tr h="466892">
                <a:tc>
                  <a:txBody>
                    <a:bodyPr/>
                    <a:lstStyle/>
                    <a:p>
                      <a:pPr>
                        <a:lnSpc>
                          <a:spcPct val="116000"/>
                        </a:lnSpc>
                        <a:spcAft>
                          <a:spcPts val="800"/>
                        </a:spcAft>
                        <a:buNone/>
                      </a:pPr>
                      <a:r>
                        <a:rPr lang="en-CA" sz="1800" b="1">
                          <a:effectLst/>
                        </a:rPr>
                        <a:t>Perplexity</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1</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797613949"/>
                  </a:ext>
                </a:extLst>
              </a:tr>
              <a:tr h="466892">
                <a:tc>
                  <a:txBody>
                    <a:bodyPr/>
                    <a:lstStyle/>
                    <a:p>
                      <a:pPr>
                        <a:lnSpc>
                          <a:spcPct val="116000"/>
                        </a:lnSpc>
                        <a:spcAft>
                          <a:spcPts val="800"/>
                        </a:spcAft>
                        <a:buNone/>
                      </a:pPr>
                      <a:r>
                        <a:rPr lang="en-CA" sz="1800" b="1">
                          <a:effectLst/>
                        </a:rPr>
                        <a:t>RW</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1</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4040642752"/>
                  </a:ext>
                </a:extLst>
              </a:tr>
              <a:tr h="466892">
                <a:tc>
                  <a:txBody>
                    <a:bodyPr/>
                    <a:lstStyle/>
                    <a:p>
                      <a:pPr>
                        <a:lnSpc>
                          <a:spcPct val="116000"/>
                        </a:lnSpc>
                        <a:spcAft>
                          <a:spcPts val="800"/>
                        </a:spcAft>
                        <a:buNone/>
                      </a:pPr>
                      <a:r>
                        <a:rPr lang="en-CA" sz="1800" b="1">
                          <a:effectLst/>
                        </a:rPr>
                        <a:t>Tableau AI</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1</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1581989873"/>
                  </a:ext>
                </a:extLst>
              </a:tr>
              <a:tr h="466892">
                <a:tc>
                  <a:txBody>
                    <a:bodyPr/>
                    <a:lstStyle/>
                    <a:p>
                      <a:pPr>
                        <a:lnSpc>
                          <a:spcPct val="116000"/>
                        </a:lnSpc>
                        <a:spcAft>
                          <a:spcPts val="800"/>
                        </a:spcAft>
                        <a:buNone/>
                      </a:pPr>
                      <a:r>
                        <a:rPr lang="en-CA" sz="1800" b="1" err="1">
                          <a:effectLst/>
                        </a:rPr>
                        <a:t>PopAI</a:t>
                      </a:r>
                      <a:endParaRPr lang="en-CA" sz="1800" b="1">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tc>
                  <a:txBody>
                    <a:bodyPr/>
                    <a:lstStyle/>
                    <a:p>
                      <a:pPr>
                        <a:lnSpc>
                          <a:spcPct val="116000"/>
                        </a:lnSpc>
                        <a:spcAft>
                          <a:spcPts val="800"/>
                        </a:spcAft>
                        <a:buNone/>
                      </a:pPr>
                      <a:r>
                        <a:rPr lang="en-CA" sz="1800">
                          <a:effectLst/>
                        </a:rPr>
                        <a:t>1</a:t>
                      </a:r>
                      <a:endParaRPr lang="en-CA" sz="1800">
                        <a:effectLst/>
                        <a:latin typeface="Aptos" panose="020B0004020202020204" pitchFamily="34" charset="0"/>
                        <a:ea typeface="MS Mincho" panose="02020609040205080304" pitchFamily="49" charset="-128"/>
                        <a:cs typeface="Arial" panose="020B0604020202020204" pitchFamily="34" charset="0"/>
                      </a:endParaRPr>
                    </a:p>
                  </a:txBody>
                  <a:tcPr marL="68580" marR="68580" marT="0" marB="0">
                    <a:solidFill>
                      <a:schemeClr val="bg1"/>
                    </a:solidFill>
                  </a:tcPr>
                </a:tc>
                <a:extLst>
                  <a:ext uri="{0D108BD9-81ED-4DB2-BD59-A6C34878D82A}">
                    <a16:rowId xmlns:a16="http://schemas.microsoft.com/office/drawing/2014/main" val="2227136493"/>
                  </a:ext>
                </a:extLst>
              </a:tr>
            </a:tbl>
          </a:graphicData>
        </a:graphic>
      </p:graphicFrame>
      <p:sp>
        <p:nvSpPr>
          <p:cNvPr id="4" name="Google Shape;55;p8">
            <a:extLst>
              <a:ext uri="{FF2B5EF4-FFF2-40B4-BE49-F238E27FC236}">
                <a16:creationId xmlns:a16="http://schemas.microsoft.com/office/drawing/2014/main" id="{83C1D1A7-2D33-C1AB-6D6E-F16C056DDAB8}"/>
              </a:ext>
            </a:extLst>
          </p:cNvPr>
          <p:cNvSpPr txBox="1"/>
          <p:nvPr/>
        </p:nvSpPr>
        <p:spPr>
          <a:xfrm>
            <a:off x="0" y="2197768"/>
            <a:ext cx="8480700" cy="2991588"/>
          </a:xfrm>
          <a:prstGeom prst="rect">
            <a:avLst/>
          </a:prstGeom>
          <a:noFill/>
          <a:ln>
            <a:noFill/>
          </a:ln>
        </p:spPr>
        <p:txBody>
          <a:bodyPr spcFirstLastPara="1" wrap="square" lIns="0" tIns="0" rIns="0" bIns="0" anchor="t" anchorCtr="0">
            <a:spAutoFit/>
          </a:bodyPr>
          <a:lstStyle/>
          <a:p>
            <a:pPr marL="604521" marR="0" lvl="1" algn="l" rtl="0">
              <a:lnSpc>
                <a:spcPct val="120000"/>
              </a:lnSpc>
              <a:spcBef>
                <a:spcPts val="0"/>
              </a:spcBef>
              <a:spcAft>
                <a:spcPts val="0"/>
              </a:spcAft>
              <a:buClr>
                <a:srgbClr val="29231E"/>
              </a:buClr>
              <a:buSzPts val="5600"/>
            </a:pPr>
            <a:r>
              <a:rPr lang="en-CA" sz="5400"/>
              <a:t>What tool do you think students used most frequently?</a:t>
            </a:r>
          </a:p>
        </p:txBody>
      </p:sp>
    </p:spTree>
  </p:cSld>
  <p:clrMapOvr>
    <a:masterClrMapping/>
  </p:clrMapOvr>
  <p:transition>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227;p20">
            <a:extLst>
              <a:ext uri="{FF2B5EF4-FFF2-40B4-BE49-F238E27FC236}">
                <a16:creationId xmlns:a16="http://schemas.microsoft.com/office/drawing/2014/main" id="{AE714E08-79E3-C378-02AC-2D28C7B46FD6}"/>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F780843C-E602-576F-5E61-40497D8FAE13}"/>
              </a:ext>
            </a:extLst>
          </p:cNvPr>
          <p:cNvGraphicFramePr/>
          <p:nvPr>
            <p:extLst>
              <p:ext uri="{D42A27DB-BD31-4B8C-83A1-F6EECF244321}">
                <p14:modId xmlns:p14="http://schemas.microsoft.com/office/powerpoint/2010/main" val="1331045981"/>
              </p:ext>
            </p:extLst>
          </p:nvPr>
        </p:nvGraphicFramePr>
        <p:xfrm>
          <a:off x="1051560" y="1028700"/>
          <a:ext cx="16215360"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5767550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429173-15B1-1E42-8A4A-4904252499DA}"/>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D0AF7296-E260-41A6-0D1E-75D9473FABA8}"/>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CA6A3B9A-C34A-1A2A-4897-33100AE61384}"/>
              </a:ext>
            </a:extLst>
          </p:cNvPr>
          <p:cNvGraphicFramePr/>
          <p:nvPr/>
        </p:nvGraphicFramePr>
        <p:xfrm>
          <a:off x="1051560" y="1028700"/>
          <a:ext cx="6335358"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11B48788-01B7-C557-662A-18DC26B28CF7}"/>
              </a:ext>
            </a:extLst>
          </p:cNvPr>
          <p:cNvSpPr txBox="1"/>
          <p:nvPr/>
        </p:nvSpPr>
        <p:spPr>
          <a:xfrm>
            <a:off x="8092440" y="3742665"/>
            <a:ext cx="9144000" cy="5324535"/>
          </a:xfrm>
          <a:prstGeom prst="rect">
            <a:avLst/>
          </a:prstGeom>
          <a:noFill/>
        </p:spPr>
        <p:txBody>
          <a:bodyPr wrap="square">
            <a:spAutoFit/>
          </a:bodyPr>
          <a:lstStyle/>
          <a:p>
            <a:r>
              <a:rPr lang="en-US" sz="4500" dirty="0">
                <a:latin typeface="Alatsi" panose="020B0604020202020204" charset="0"/>
                <a:cs typeface="Alatsi" panose="020B0604020202020204" charset="0"/>
              </a:rPr>
              <a:t>“I never trust them totally. I always validate their responses from my subject knowledge. In my view they are good to generate something fast but they are not strong enough to replace experts.”</a:t>
            </a:r>
          </a:p>
          <a:p>
            <a:endParaRPr lang="en-US" sz="5000" dirty="0">
              <a:latin typeface="Alatsi" panose="020B0604020202020204" charset="0"/>
              <a:cs typeface="Alatsi" panose="020B0604020202020204" charset="0"/>
            </a:endParaRPr>
          </a:p>
          <a:p>
            <a:r>
              <a:rPr lang="en-US" sz="2000" dirty="0">
                <a:latin typeface="Alatsi" panose="020B0604020202020204" charset="0"/>
                <a:cs typeface="Alatsi" panose="020B0604020202020204" charset="0"/>
              </a:rPr>
              <a:t>-Participant 8</a:t>
            </a:r>
          </a:p>
        </p:txBody>
      </p:sp>
    </p:spTree>
    <p:extLst>
      <p:ext uri="{BB962C8B-B14F-4D97-AF65-F5344CB8AC3E}">
        <p14:creationId xmlns:p14="http://schemas.microsoft.com/office/powerpoint/2010/main" val="1252689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BDEC4B0E-12F1-280B-18AD-F7C67912833E}"/>
            </a:ext>
          </a:extLst>
        </p:cNvPr>
        <p:cNvGrpSpPr/>
        <p:nvPr/>
      </p:nvGrpSpPr>
      <p:grpSpPr>
        <a:xfrm>
          <a:off x="0" y="0"/>
          <a:ext cx="0" cy="0"/>
          <a:chOff x="0" y="0"/>
          <a:chExt cx="0" cy="0"/>
        </a:xfrm>
      </p:grpSpPr>
      <p:pic>
        <p:nvPicPr>
          <p:cNvPr id="195" name="Google Shape;195;p18">
            <a:extLst>
              <a:ext uri="{FF2B5EF4-FFF2-40B4-BE49-F238E27FC236}">
                <a16:creationId xmlns:a16="http://schemas.microsoft.com/office/drawing/2014/main" id="{8897074D-FFB0-92F0-A8E9-C9D2DF7FC7B9}"/>
              </a:ext>
            </a:extLst>
          </p:cNvPr>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96" name="Google Shape;196;p18">
            <a:extLst>
              <a:ext uri="{FF2B5EF4-FFF2-40B4-BE49-F238E27FC236}">
                <a16:creationId xmlns:a16="http://schemas.microsoft.com/office/drawing/2014/main" id="{4C8C463D-0B6D-B72B-D7C8-52044F9E3C6B}"/>
              </a:ext>
            </a:extLst>
          </p:cNvPr>
          <p:cNvSpPr txBox="1"/>
          <p:nvPr/>
        </p:nvSpPr>
        <p:spPr>
          <a:xfrm>
            <a:off x="1028699" y="1684578"/>
            <a:ext cx="10194823" cy="689420"/>
          </a:xfrm>
          <a:prstGeom prst="rect">
            <a:avLst/>
          </a:prstGeom>
          <a:noFill/>
          <a:ln>
            <a:noFill/>
          </a:ln>
        </p:spPr>
        <p:txBody>
          <a:bodyPr spcFirstLastPara="1" wrap="square" lIns="0" tIns="0" rIns="0" bIns="0" anchor="t" anchorCtr="0">
            <a:spAutoFit/>
          </a:bodyPr>
          <a:lstStyle/>
          <a:p>
            <a:pPr marL="0" marR="0" lvl="1" indent="0" algn="just" rtl="0">
              <a:lnSpc>
                <a:spcPct val="80000"/>
              </a:lnSpc>
              <a:spcBef>
                <a:spcPts val="0"/>
              </a:spcBef>
              <a:spcAft>
                <a:spcPts val="0"/>
              </a:spcAft>
              <a:buNone/>
            </a:pPr>
            <a:r>
              <a:rPr lang="en-US" sz="5600" b="0" i="0" u="none" strike="noStrike" cap="none">
                <a:solidFill>
                  <a:srgbClr val="29231E"/>
                </a:solidFill>
                <a:latin typeface="Alatsi"/>
                <a:ea typeface="Alatsi"/>
                <a:cs typeface="Alatsi"/>
                <a:sym typeface="Alatsi"/>
              </a:rPr>
              <a:t>Land Acknowledgment</a:t>
            </a:r>
            <a:endParaRPr/>
          </a:p>
        </p:txBody>
      </p:sp>
      <p:cxnSp>
        <p:nvCxnSpPr>
          <p:cNvPr id="198" name="Google Shape;198;p18">
            <a:extLst>
              <a:ext uri="{FF2B5EF4-FFF2-40B4-BE49-F238E27FC236}">
                <a16:creationId xmlns:a16="http://schemas.microsoft.com/office/drawing/2014/main" id="{644A4E38-3C13-A8CE-C095-FAF69C889347}"/>
              </a:ext>
            </a:extLst>
          </p:cNvPr>
          <p:cNvCxnSpPr/>
          <p:nvPr/>
        </p:nvCxnSpPr>
        <p:spPr>
          <a:xfrm>
            <a:off x="1028700" y="1047750"/>
            <a:ext cx="6451529" cy="0"/>
          </a:xfrm>
          <a:prstGeom prst="straightConnector1">
            <a:avLst/>
          </a:prstGeom>
          <a:noFill/>
          <a:ln w="38100" cap="flat" cmpd="sng">
            <a:solidFill>
              <a:srgbClr val="29231E"/>
            </a:solidFill>
            <a:prstDash val="solid"/>
            <a:round/>
            <a:headEnd type="none" w="sm" len="sm"/>
            <a:tailEnd type="none" w="sm" len="sm"/>
          </a:ln>
        </p:spPr>
      </p:cxnSp>
      <p:sp>
        <p:nvSpPr>
          <p:cNvPr id="199" name="Google Shape;199;p18">
            <a:extLst>
              <a:ext uri="{FF2B5EF4-FFF2-40B4-BE49-F238E27FC236}">
                <a16:creationId xmlns:a16="http://schemas.microsoft.com/office/drawing/2014/main" id="{43BB43ED-0A45-67CE-7437-E7ECD6352491}"/>
              </a:ext>
            </a:extLst>
          </p:cNvPr>
          <p:cNvSpPr txBox="1"/>
          <p:nvPr/>
        </p:nvSpPr>
        <p:spPr>
          <a:xfrm>
            <a:off x="1028699" y="2950768"/>
            <a:ext cx="16448139" cy="4308872"/>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4000" i="0" u="none" strike="noStrike" cap="none">
                <a:solidFill>
                  <a:srgbClr val="29231E"/>
                </a:solidFill>
                <a:latin typeface="Alatsi"/>
                <a:ea typeface="Alatsi"/>
                <a:cs typeface="Alatsi"/>
                <a:sym typeface="Alatsi"/>
              </a:rPr>
              <a:t>The land on which this work was undertaken is the traditional territory of the </a:t>
            </a:r>
            <a:r>
              <a:rPr lang="en-US" sz="4000" i="0" u="none" strike="noStrike" cap="none" err="1">
                <a:solidFill>
                  <a:srgbClr val="29231E"/>
                </a:solidFill>
                <a:latin typeface="Alatsi"/>
                <a:ea typeface="Alatsi"/>
                <a:cs typeface="Alatsi"/>
                <a:sym typeface="Alatsi"/>
              </a:rPr>
              <a:t>Wolastoqiyik</a:t>
            </a:r>
            <a:r>
              <a:rPr lang="en-US" sz="4000" i="0" u="none" strike="noStrike" cap="none">
                <a:solidFill>
                  <a:srgbClr val="29231E"/>
                </a:solidFill>
                <a:latin typeface="Alatsi"/>
                <a:ea typeface="Alatsi"/>
                <a:cs typeface="Alatsi"/>
                <a:sym typeface="Alatsi"/>
              </a:rPr>
              <a:t>, </a:t>
            </a:r>
            <a:r>
              <a:rPr lang="en-US" sz="4000" i="0" u="none" strike="noStrike" cap="none" err="1">
                <a:solidFill>
                  <a:srgbClr val="29231E"/>
                </a:solidFill>
                <a:latin typeface="Alatsi"/>
                <a:ea typeface="Alatsi"/>
                <a:cs typeface="Alatsi"/>
                <a:sym typeface="Alatsi"/>
              </a:rPr>
              <a:t>Wəlastəkewiyik</a:t>
            </a:r>
            <a:r>
              <a:rPr lang="en-US" sz="4000" i="0" u="none" strike="noStrike" cap="none">
                <a:solidFill>
                  <a:srgbClr val="29231E"/>
                </a:solidFill>
                <a:latin typeface="Alatsi"/>
                <a:ea typeface="Alatsi"/>
                <a:cs typeface="Alatsi"/>
                <a:sym typeface="Alatsi"/>
              </a:rPr>
              <a:t> / Maliseet whose ancestors along with the </a:t>
            </a:r>
            <a:r>
              <a:rPr lang="en-US" sz="4000" i="0" u="none" strike="noStrike" cap="none" err="1">
                <a:solidFill>
                  <a:srgbClr val="29231E"/>
                </a:solidFill>
                <a:latin typeface="Alatsi"/>
                <a:ea typeface="Alatsi"/>
                <a:cs typeface="Alatsi"/>
                <a:sym typeface="Alatsi"/>
              </a:rPr>
              <a:t>Mi’Kmaq</a:t>
            </a:r>
            <a:r>
              <a:rPr lang="en-US" sz="4000" i="0" u="none" strike="noStrike" cap="none">
                <a:solidFill>
                  <a:srgbClr val="29231E"/>
                </a:solidFill>
                <a:latin typeface="Alatsi"/>
                <a:ea typeface="Alatsi"/>
                <a:cs typeface="Alatsi"/>
                <a:sym typeface="Alatsi"/>
              </a:rPr>
              <a:t> / Mi’kmaw and Passamaquoddy / </a:t>
            </a:r>
            <a:r>
              <a:rPr lang="en-US" sz="4000" i="0" u="none" strike="noStrike" cap="none" err="1">
                <a:solidFill>
                  <a:srgbClr val="29231E"/>
                </a:solidFill>
                <a:latin typeface="Alatsi"/>
                <a:ea typeface="Alatsi"/>
                <a:cs typeface="Alatsi"/>
                <a:sym typeface="Alatsi"/>
              </a:rPr>
              <a:t>Peskotomuhkati</a:t>
            </a:r>
            <a:r>
              <a:rPr lang="en-US" sz="4000" i="0" u="none" strike="noStrike" cap="none">
                <a:solidFill>
                  <a:srgbClr val="29231E"/>
                </a:solidFill>
                <a:latin typeface="Alatsi"/>
                <a:ea typeface="Alatsi"/>
                <a:cs typeface="Alatsi"/>
                <a:sym typeface="Alatsi"/>
              </a:rPr>
              <a:t> Tribes / Nations signed Peace and Friendship Treaties with the British Crown in the 1700s.</a:t>
            </a:r>
            <a:endParaRPr lang="en-US" sz="4000">
              <a:solidFill>
                <a:srgbClr val="29231E"/>
              </a:solidFill>
              <a:latin typeface="Alatsi"/>
              <a:ea typeface="Alatsi"/>
              <a:cs typeface="Alatsi"/>
              <a:sym typeface="Alatsi"/>
            </a:endParaRPr>
          </a:p>
          <a:p>
            <a:pPr marL="0" marR="0" lvl="0" indent="0" algn="just" rtl="0">
              <a:lnSpc>
                <a:spcPct val="100000"/>
              </a:lnSpc>
              <a:spcBef>
                <a:spcPts val="0"/>
              </a:spcBef>
              <a:spcAft>
                <a:spcPts val="0"/>
              </a:spcAft>
              <a:buNone/>
            </a:pPr>
            <a:endParaRPr lang="en-US" sz="4000" i="0" u="none" strike="noStrike" cap="none">
              <a:solidFill>
                <a:srgbClr val="29231E"/>
              </a:solidFill>
              <a:latin typeface="Alatsi"/>
              <a:ea typeface="Alatsi"/>
              <a:cs typeface="Alatsi"/>
              <a:sym typeface="Alatsi"/>
            </a:endParaRPr>
          </a:p>
          <a:p>
            <a:pPr marL="0" marR="0" lvl="0" indent="0" algn="just" rtl="0">
              <a:lnSpc>
                <a:spcPct val="100000"/>
              </a:lnSpc>
              <a:spcBef>
                <a:spcPts val="0"/>
              </a:spcBef>
              <a:spcAft>
                <a:spcPts val="0"/>
              </a:spcAft>
              <a:buNone/>
            </a:pPr>
            <a:r>
              <a:rPr lang="en-US" sz="4000" i="0" u="none" strike="noStrike" cap="none">
                <a:solidFill>
                  <a:srgbClr val="29231E"/>
                </a:solidFill>
                <a:latin typeface="Alatsi"/>
                <a:ea typeface="Alatsi"/>
                <a:cs typeface="Alatsi"/>
                <a:sym typeface="Alatsi"/>
              </a:rPr>
              <a:t>We are all treaty people.</a:t>
            </a:r>
          </a:p>
        </p:txBody>
      </p:sp>
    </p:spTree>
    <p:extLst>
      <p:ext uri="{BB962C8B-B14F-4D97-AF65-F5344CB8AC3E}">
        <p14:creationId xmlns:p14="http://schemas.microsoft.com/office/powerpoint/2010/main" val="2369161634"/>
      </p:ext>
    </p:extLst>
  </p:cSld>
  <p:clrMapOvr>
    <a:masterClrMapping/>
  </p:clrMapOvr>
  <p:transition>
    <p:push/>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353331-10CD-199F-48B8-87F23F0FE502}"/>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65C2FE7C-69C4-26DC-49B5-1D2338D73A6D}"/>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784B5D18-E156-4ABE-4320-AE231E661E94}"/>
              </a:ext>
            </a:extLst>
          </p:cNvPr>
          <p:cNvGraphicFramePr/>
          <p:nvPr>
            <p:extLst>
              <p:ext uri="{D42A27DB-BD31-4B8C-83A1-F6EECF244321}">
                <p14:modId xmlns:p14="http://schemas.microsoft.com/office/powerpoint/2010/main" val="1453494709"/>
              </p:ext>
            </p:extLst>
          </p:nvPr>
        </p:nvGraphicFramePr>
        <p:xfrm>
          <a:off x="1051560" y="1028700"/>
          <a:ext cx="4811358"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1716965D-D6B4-63C4-992F-112A6C468B37}"/>
              </a:ext>
            </a:extLst>
          </p:cNvPr>
          <p:cNvSpPr txBox="1"/>
          <p:nvPr/>
        </p:nvSpPr>
        <p:spPr>
          <a:xfrm>
            <a:off x="6257365" y="2434403"/>
            <a:ext cx="10381129" cy="6914713"/>
          </a:xfrm>
          <a:prstGeom prst="rect">
            <a:avLst/>
          </a:prstGeom>
          <a:noFill/>
        </p:spPr>
        <p:txBody>
          <a:bodyPr wrap="square">
            <a:spAutoFit/>
          </a:bodyPr>
          <a:lstStyle/>
          <a:p>
            <a:pPr algn="l" rtl="0" fontAlgn="base">
              <a:spcAft>
                <a:spcPts val="800"/>
              </a:spcAft>
            </a:pPr>
            <a:r>
              <a:rPr lang="en-US" sz="4500" b="0" i="0" dirty="0">
                <a:effectLst/>
                <a:latin typeface="Alatsi" panose="020B0604020202020204" charset="0"/>
                <a:cs typeface="Alatsi" panose="020B0604020202020204" charset="0"/>
              </a:rPr>
              <a:t>“I use AI tools for a variety of purposes including minor grammar in emails and coming up with ideas. Mostly I use AI to help with coding and writing scripts for data analysis. … This has streamlined data analysis by reducing troubleshooting time when writing script and code.”</a:t>
            </a:r>
          </a:p>
          <a:p>
            <a:pPr algn="l" rtl="0" fontAlgn="base">
              <a:spcAft>
                <a:spcPts val="800"/>
              </a:spcAft>
            </a:pPr>
            <a:endParaRPr lang="en-US" sz="5000" b="0" i="0" dirty="0">
              <a:effectLst/>
              <a:latin typeface="Alatsi" panose="020B0604020202020204" charset="0"/>
              <a:cs typeface="Alatsi" panose="020B0604020202020204" charset="0"/>
            </a:endParaRPr>
          </a:p>
          <a:p>
            <a:pPr algn="l" rtl="0" fontAlgn="base">
              <a:spcAft>
                <a:spcPts val="800"/>
              </a:spcAft>
            </a:pPr>
            <a:r>
              <a:rPr lang="en-US" sz="2000" dirty="0">
                <a:latin typeface="Alatsi" panose="020B0604020202020204" charset="0"/>
                <a:cs typeface="Alatsi" panose="020B0604020202020204" charset="0"/>
              </a:rPr>
              <a:t>- Participant 13</a:t>
            </a:r>
            <a:endParaRPr lang="en-US" sz="2000" b="0" i="0" dirty="0">
              <a:effectLst/>
              <a:latin typeface="Alatsi" panose="020B0604020202020204" charset="0"/>
              <a:cs typeface="Alatsi" panose="020B0604020202020204" charset="0"/>
            </a:endParaRPr>
          </a:p>
        </p:txBody>
      </p:sp>
    </p:spTree>
    <p:extLst>
      <p:ext uri="{BB962C8B-B14F-4D97-AF65-F5344CB8AC3E}">
        <p14:creationId xmlns:p14="http://schemas.microsoft.com/office/powerpoint/2010/main" val="39490944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B647F1-5DEF-1CE2-92D2-3E52F0E2AA57}"/>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53C16569-C26F-1FBA-8B86-DA8B60403044}"/>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9EAD64E1-8C13-A414-51A7-363A700C9C20}"/>
              </a:ext>
            </a:extLst>
          </p:cNvPr>
          <p:cNvGraphicFramePr/>
          <p:nvPr>
            <p:extLst>
              <p:ext uri="{D42A27DB-BD31-4B8C-83A1-F6EECF244321}">
                <p14:modId xmlns:p14="http://schemas.microsoft.com/office/powerpoint/2010/main" val="1305423601"/>
              </p:ext>
            </p:extLst>
          </p:nvPr>
        </p:nvGraphicFramePr>
        <p:xfrm>
          <a:off x="1051560" y="1028700"/>
          <a:ext cx="3896958"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C02266A7-9728-02F1-181C-3E86AFEA9447}"/>
              </a:ext>
            </a:extLst>
          </p:cNvPr>
          <p:cNvSpPr txBox="1"/>
          <p:nvPr/>
        </p:nvSpPr>
        <p:spPr>
          <a:xfrm>
            <a:off x="5325035" y="2956648"/>
            <a:ext cx="12962965" cy="6017032"/>
          </a:xfrm>
          <a:prstGeom prst="rect">
            <a:avLst/>
          </a:prstGeom>
          <a:noFill/>
        </p:spPr>
        <p:txBody>
          <a:bodyPr wrap="square">
            <a:spAutoFit/>
          </a:bodyPr>
          <a:lstStyle/>
          <a:p>
            <a:r>
              <a:rPr lang="en-US" sz="4500" dirty="0">
                <a:latin typeface="Alatsi" panose="020B0604020202020204" charset="0"/>
                <a:cs typeface="Alatsi" panose="020B0604020202020204" charset="0"/>
              </a:rPr>
              <a:t>“I’ve used ChatGPT to assist with citation, but not much else. I worry about the implications on academic integrity and plagiarism with using AI programs, like with any general search engine, and so I have been staying away from it. I do know that some students use it to check their grammar, but I still worry about relying too much on it.”</a:t>
            </a:r>
          </a:p>
          <a:p>
            <a:endParaRPr lang="en-US" sz="5000" dirty="0">
              <a:latin typeface="Alatsi" panose="020B0604020202020204" charset="0"/>
              <a:cs typeface="Alatsi" panose="020B0604020202020204" charset="0"/>
            </a:endParaRPr>
          </a:p>
          <a:p>
            <a:r>
              <a:rPr lang="en-US" sz="2000" dirty="0">
                <a:latin typeface="Alatsi" panose="020B0604020202020204" charset="0"/>
                <a:cs typeface="Alatsi" panose="020B0604020202020204" charset="0"/>
              </a:rPr>
              <a:t>-Participant 11</a:t>
            </a:r>
            <a:endParaRPr lang="en-CA" sz="2000" dirty="0">
              <a:latin typeface="Alatsi" panose="020B0604020202020204" charset="0"/>
              <a:cs typeface="Alatsi" panose="020B0604020202020204" charset="0"/>
            </a:endParaRPr>
          </a:p>
        </p:txBody>
      </p:sp>
    </p:spTree>
    <p:extLst>
      <p:ext uri="{BB962C8B-B14F-4D97-AF65-F5344CB8AC3E}">
        <p14:creationId xmlns:p14="http://schemas.microsoft.com/office/powerpoint/2010/main" val="2072156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6ECE53-2549-3EDC-E819-5AB1FDFF8E4F}"/>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5B099629-2CEA-B675-2E4B-BC4596C7BA51}"/>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12B556A1-0188-561D-B13E-4817EA7ECA82}"/>
              </a:ext>
            </a:extLst>
          </p:cNvPr>
          <p:cNvGraphicFramePr/>
          <p:nvPr>
            <p:extLst>
              <p:ext uri="{D42A27DB-BD31-4B8C-83A1-F6EECF244321}">
                <p14:modId xmlns:p14="http://schemas.microsoft.com/office/powerpoint/2010/main" val="2892289478"/>
              </p:ext>
            </p:extLst>
          </p:nvPr>
        </p:nvGraphicFramePr>
        <p:xfrm>
          <a:off x="1051560" y="1028700"/>
          <a:ext cx="5761616"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7147F8AC-00E5-14F7-53F2-B2747AADF897}"/>
              </a:ext>
            </a:extLst>
          </p:cNvPr>
          <p:cNvSpPr txBox="1"/>
          <p:nvPr/>
        </p:nvSpPr>
        <p:spPr>
          <a:xfrm>
            <a:off x="8092440" y="4026634"/>
            <a:ext cx="9144000" cy="3247043"/>
          </a:xfrm>
          <a:prstGeom prst="rect">
            <a:avLst/>
          </a:prstGeom>
          <a:noFill/>
        </p:spPr>
        <p:txBody>
          <a:bodyPr wrap="square">
            <a:spAutoFit/>
          </a:bodyPr>
          <a:lstStyle/>
          <a:p>
            <a:r>
              <a:rPr lang="en-US" sz="4500" dirty="0">
                <a:latin typeface="Alatsi" panose="020B0604020202020204" charset="0"/>
                <a:cs typeface="Alatsi" panose="020B0604020202020204" charset="0"/>
              </a:rPr>
              <a:t>“ChatGPT – It helped me with setting questions in preparation for my exams.”</a:t>
            </a:r>
          </a:p>
          <a:p>
            <a:endParaRPr lang="en-US" sz="5000" dirty="0">
              <a:latin typeface="Alatsi" panose="020B0604020202020204" charset="0"/>
              <a:cs typeface="Alatsi" panose="020B0604020202020204" charset="0"/>
            </a:endParaRPr>
          </a:p>
          <a:p>
            <a:r>
              <a:rPr lang="en-US" sz="2000" dirty="0">
                <a:latin typeface="Alatsi" panose="020B0604020202020204" charset="0"/>
                <a:cs typeface="Alatsi" panose="020B0604020202020204" charset="0"/>
              </a:rPr>
              <a:t>-Participant 1</a:t>
            </a:r>
          </a:p>
        </p:txBody>
      </p:sp>
    </p:spTree>
    <p:extLst>
      <p:ext uri="{BB962C8B-B14F-4D97-AF65-F5344CB8AC3E}">
        <p14:creationId xmlns:p14="http://schemas.microsoft.com/office/powerpoint/2010/main" val="15636355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007F4C-2DA9-73E8-4C55-33F0D2B8784F}"/>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BD6C5D15-4CC4-7B03-A020-DCCFEA72918E}"/>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Themes</a:t>
            </a:r>
          </a:p>
        </p:txBody>
      </p:sp>
      <p:graphicFrame>
        <p:nvGraphicFramePr>
          <p:cNvPr id="3" name="Diagram 2">
            <a:extLst>
              <a:ext uri="{FF2B5EF4-FFF2-40B4-BE49-F238E27FC236}">
                <a16:creationId xmlns:a16="http://schemas.microsoft.com/office/drawing/2014/main" id="{CC0BC8B1-20B1-72C2-DE80-295866302E4A}"/>
              </a:ext>
            </a:extLst>
          </p:cNvPr>
          <p:cNvGraphicFramePr/>
          <p:nvPr>
            <p:extLst>
              <p:ext uri="{D42A27DB-BD31-4B8C-83A1-F6EECF244321}">
                <p14:modId xmlns:p14="http://schemas.microsoft.com/office/powerpoint/2010/main" val="717912997"/>
              </p:ext>
            </p:extLst>
          </p:nvPr>
        </p:nvGraphicFramePr>
        <p:xfrm>
          <a:off x="1051560" y="1028700"/>
          <a:ext cx="4721711" cy="92583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58F18CDD-5CB2-A301-B8DD-42FACE49B016}"/>
              </a:ext>
            </a:extLst>
          </p:cNvPr>
          <p:cNvSpPr txBox="1"/>
          <p:nvPr/>
        </p:nvSpPr>
        <p:spPr>
          <a:xfrm>
            <a:off x="7655859" y="3244884"/>
            <a:ext cx="9144000" cy="4837222"/>
          </a:xfrm>
          <a:prstGeom prst="rect">
            <a:avLst/>
          </a:prstGeom>
          <a:noFill/>
        </p:spPr>
        <p:txBody>
          <a:bodyPr wrap="square">
            <a:spAutoFit/>
          </a:bodyPr>
          <a:lstStyle/>
          <a:p>
            <a:pPr algn="l" rtl="0" fontAlgn="base">
              <a:spcAft>
                <a:spcPts val="800"/>
              </a:spcAft>
            </a:pPr>
            <a:r>
              <a:rPr lang="en-US" sz="4500" b="0" i="0" dirty="0">
                <a:effectLst/>
                <a:latin typeface="Alatsi" panose="020B0604020202020204" charset="0"/>
                <a:cs typeface="Alatsi" panose="020B0604020202020204" charset="0"/>
              </a:rPr>
              <a:t>“It can hinder creativity and can create overdependence; I think ethically this can create a problem as sometimes it copies and doesn’t source properly.”</a:t>
            </a:r>
          </a:p>
          <a:p>
            <a:pPr algn="l" rtl="0" fontAlgn="base">
              <a:spcAft>
                <a:spcPts val="800"/>
              </a:spcAft>
            </a:pPr>
            <a:endParaRPr lang="en-US" sz="5000" dirty="0">
              <a:latin typeface="Alatsi" panose="020B0604020202020204" charset="0"/>
              <a:cs typeface="Alatsi" panose="020B0604020202020204" charset="0"/>
            </a:endParaRPr>
          </a:p>
          <a:p>
            <a:pPr algn="l" rtl="0" fontAlgn="base">
              <a:spcAft>
                <a:spcPts val="800"/>
              </a:spcAft>
            </a:pPr>
            <a:r>
              <a:rPr lang="en-US" sz="2000" dirty="0">
                <a:latin typeface="Alatsi" panose="020B0604020202020204" charset="0"/>
                <a:cs typeface="Alatsi" panose="020B0604020202020204" charset="0"/>
              </a:rPr>
              <a:t>- Participant 17</a:t>
            </a:r>
            <a:endParaRPr lang="en-US" sz="2000" b="0" i="0" dirty="0">
              <a:effectLst/>
              <a:latin typeface="Alatsi" panose="020B0604020202020204" charset="0"/>
              <a:cs typeface="Alatsi" panose="020B0604020202020204" charset="0"/>
            </a:endParaRPr>
          </a:p>
        </p:txBody>
      </p:sp>
    </p:spTree>
    <p:extLst>
      <p:ext uri="{BB962C8B-B14F-4D97-AF65-F5344CB8AC3E}">
        <p14:creationId xmlns:p14="http://schemas.microsoft.com/office/powerpoint/2010/main" val="32774416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C30359C8-87C8-8000-133E-5263813D6C6B}"/>
            </a:ext>
          </a:extLst>
        </p:cNvPr>
        <p:cNvGrpSpPr/>
        <p:nvPr/>
      </p:nvGrpSpPr>
      <p:grpSpPr>
        <a:xfrm>
          <a:off x="0" y="0"/>
          <a:ext cx="0" cy="0"/>
          <a:chOff x="0" y="0"/>
          <a:chExt cx="0" cy="0"/>
        </a:xfrm>
      </p:grpSpPr>
      <p:pic>
        <p:nvPicPr>
          <p:cNvPr id="60" name="Google Shape;60;p9">
            <a:extLst>
              <a:ext uri="{FF2B5EF4-FFF2-40B4-BE49-F238E27FC236}">
                <a16:creationId xmlns:a16="http://schemas.microsoft.com/office/drawing/2014/main" id="{2B420E3E-6B82-FA17-3E83-7C4BC54B297C}"/>
              </a:ext>
            </a:extLst>
          </p:cNvPr>
          <p:cNvPicPr preferRelativeResize="0"/>
          <p:nvPr/>
        </p:nvPicPr>
        <p:blipFill>
          <a:blip r:embed="rId3">
            <a:alphaModFix/>
          </a:blip>
          <a:stretch>
            <a:fillRect/>
          </a:stretch>
        </p:blipFill>
        <p:spPr>
          <a:xfrm>
            <a:off x="0" y="0"/>
            <a:ext cx="18288000" cy="10412027"/>
          </a:xfrm>
          <a:prstGeom prst="rect">
            <a:avLst/>
          </a:prstGeom>
          <a:noFill/>
          <a:ln>
            <a:noFill/>
          </a:ln>
        </p:spPr>
      </p:pic>
      <p:grpSp>
        <p:nvGrpSpPr>
          <p:cNvPr id="61" name="Google Shape;61;p9">
            <a:extLst>
              <a:ext uri="{FF2B5EF4-FFF2-40B4-BE49-F238E27FC236}">
                <a16:creationId xmlns:a16="http://schemas.microsoft.com/office/drawing/2014/main" id="{06120B90-CCE4-0B32-A54A-A016F97E4CD1}"/>
              </a:ext>
            </a:extLst>
          </p:cNvPr>
          <p:cNvGrpSpPr/>
          <p:nvPr/>
        </p:nvGrpSpPr>
        <p:grpSpPr>
          <a:xfrm>
            <a:off x="2277056" y="3600450"/>
            <a:ext cx="13733888" cy="3086100"/>
            <a:chOff x="0" y="0"/>
            <a:chExt cx="3617156" cy="812800"/>
          </a:xfrm>
        </p:grpSpPr>
        <p:sp>
          <p:nvSpPr>
            <p:cNvPr id="62" name="Google Shape;62;p9">
              <a:extLst>
                <a:ext uri="{FF2B5EF4-FFF2-40B4-BE49-F238E27FC236}">
                  <a16:creationId xmlns:a16="http://schemas.microsoft.com/office/drawing/2014/main" id="{93CB4474-4B59-483B-F139-0F9BABCF5C6E}"/>
                </a:ext>
              </a:extLst>
            </p:cNvPr>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63" name="Google Shape;63;p9">
              <a:extLst>
                <a:ext uri="{FF2B5EF4-FFF2-40B4-BE49-F238E27FC236}">
                  <a16:creationId xmlns:a16="http://schemas.microsoft.com/office/drawing/2014/main" id="{0467D1C8-8E13-F2EE-F0A4-8AA8B5D5C74A}"/>
                </a:ext>
              </a:extLst>
            </p:cNvPr>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64" name="Google Shape;64;p9">
            <a:extLst>
              <a:ext uri="{FF2B5EF4-FFF2-40B4-BE49-F238E27FC236}">
                <a16:creationId xmlns:a16="http://schemas.microsoft.com/office/drawing/2014/main" id="{4F956E58-FAC9-5414-B388-78E1F3F586B7}"/>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65" name="Google Shape;65;p9">
            <a:extLst>
              <a:ext uri="{FF2B5EF4-FFF2-40B4-BE49-F238E27FC236}">
                <a16:creationId xmlns:a16="http://schemas.microsoft.com/office/drawing/2014/main" id="{52A88B93-F6E0-4A2E-D4AC-88FA4A60E9D1}"/>
              </a:ext>
            </a:extLst>
          </p:cNvPr>
          <p:cNvSpPr txBox="1"/>
          <p:nvPr/>
        </p:nvSpPr>
        <p:spPr>
          <a:xfrm>
            <a:off x="2707926" y="4362450"/>
            <a:ext cx="7512706" cy="1903342"/>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0307">
                <a:solidFill>
                  <a:srgbClr val="29231E"/>
                </a:solidFill>
                <a:latin typeface="Alatsi"/>
                <a:cs typeface="Alatsi"/>
                <a:sym typeface="Alatsi"/>
              </a:rPr>
              <a:t>Discussion</a:t>
            </a:r>
            <a:endParaRPr dirty="0"/>
          </a:p>
        </p:txBody>
      </p:sp>
      <p:cxnSp>
        <p:nvCxnSpPr>
          <p:cNvPr id="67" name="Google Shape;67;p9">
            <a:extLst>
              <a:ext uri="{FF2B5EF4-FFF2-40B4-BE49-F238E27FC236}">
                <a16:creationId xmlns:a16="http://schemas.microsoft.com/office/drawing/2014/main" id="{CAD5D207-F9EF-2275-7C91-BA75DDC7EF0A}"/>
              </a:ext>
            </a:extLst>
          </p:cNvPr>
          <p:cNvCxnSpPr/>
          <p:nvPr/>
        </p:nvCxnSpPr>
        <p:spPr>
          <a:xfrm>
            <a:off x="11838353" y="5162550"/>
            <a:ext cx="2890284" cy="0"/>
          </a:xfrm>
          <a:prstGeom prst="straightConnector1">
            <a:avLst/>
          </a:prstGeom>
          <a:noFill/>
          <a:ln w="38100" cap="flat" cmpd="sng">
            <a:solidFill>
              <a:srgbClr val="29231E"/>
            </a:solidFill>
            <a:prstDash val="solid"/>
            <a:round/>
            <a:headEnd type="none" w="sm" len="sm"/>
            <a:tailEnd type="none" w="sm" len="sm"/>
          </a:ln>
        </p:spPr>
      </p:cxnSp>
      <p:sp>
        <p:nvSpPr>
          <p:cNvPr id="68" name="Google Shape;68;p9">
            <a:extLst>
              <a:ext uri="{FF2B5EF4-FFF2-40B4-BE49-F238E27FC236}">
                <a16:creationId xmlns:a16="http://schemas.microsoft.com/office/drawing/2014/main" id="{28CC3C88-BDDF-65B6-C6DE-75AA4C0FB398}"/>
              </a:ext>
            </a:extLst>
          </p:cNvPr>
          <p:cNvSpPr txBox="1"/>
          <p:nvPr/>
        </p:nvSpPr>
        <p:spPr>
          <a:xfrm>
            <a:off x="15113013" y="4972050"/>
            <a:ext cx="548400" cy="3693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0" i="0" u="none" strike="noStrike" cap="none" dirty="0">
                <a:solidFill>
                  <a:srgbClr val="29231E"/>
                </a:solidFill>
                <a:latin typeface="Courier Prime"/>
                <a:ea typeface="Courier Prime"/>
                <a:cs typeface="Courier Prime"/>
                <a:sym typeface="Courier Prime"/>
              </a:rPr>
              <a:t>005</a:t>
            </a:r>
            <a:endParaRPr dirty="0"/>
          </a:p>
        </p:txBody>
      </p:sp>
    </p:spTree>
    <p:extLst>
      <p:ext uri="{BB962C8B-B14F-4D97-AF65-F5344CB8AC3E}">
        <p14:creationId xmlns:p14="http://schemas.microsoft.com/office/powerpoint/2010/main" val="2694592412"/>
      </p:ext>
    </p:extLst>
  </p:cSld>
  <p:clrMapOvr>
    <a:masterClrMapping/>
  </p:clrMapOvr>
  <p:transition>
    <p:push/>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2">
          <a:extLst>
            <a:ext uri="{FF2B5EF4-FFF2-40B4-BE49-F238E27FC236}">
              <a16:creationId xmlns:a16="http://schemas.microsoft.com/office/drawing/2014/main" id="{6D742FDC-A9BB-9F13-B20A-4FFD908FC9DC}"/>
            </a:ext>
          </a:extLst>
        </p:cNvPr>
        <p:cNvGrpSpPr/>
        <p:nvPr/>
      </p:nvGrpSpPr>
      <p:grpSpPr>
        <a:xfrm>
          <a:off x="0" y="0"/>
          <a:ext cx="0" cy="0"/>
          <a:chOff x="0" y="0"/>
          <a:chExt cx="0" cy="0"/>
        </a:xfrm>
      </p:grpSpPr>
      <p:grpSp>
        <p:nvGrpSpPr>
          <p:cNvPr id="83" name="Google Shape;83;p11">
            <a:extLst>
              <a:ext uri="{FF2B5EF4-FFF2-40B4-BE49-F238E27FC236}">
                <a16:creationId xmlns:a16="http://schemas.microsoft.com/office/drawing/2014/main" id="{16D5A128-378B-E128-9231-AC76EEC81065}"/>
              </a:ext>
            </a:extLst>
          </p:cNvPr>
          <p:cNvGrpSpPr/>
          <p:nvPr/>
        </p:nvGrpSpPr>
        <p:grpSpPr>
          <a:xfrm>
            <a:off x="1028700" y="3984238"/>
            <a:ext cx="5274062" cy="5274062"/>
            <a:chOff x="0" y="0"/>
            <a:chExt cx="1389053" cy="1389053"/>
          </a:xfrm>
        </p:grpSpPr>
        <p:sp>
          <p:nvSpPr>
            <p:cNvPr id="84" name="Google Shape;84;p11">
              <a:extLst>
                <a:ext uri="{FF2B5EF4-FFF2-40B4-BE49-F238E27FC236}">
                  <a16:creationId xmlns:a16="http://schemas.microsoft.com/office/drawing/2014/main" id="{2E4A9AF7-36B0-ED91-B922-E4C1338F5820}"/>
                </a:ext>
              </a:extLst>
            </p:cNvPr>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85" name="Google Shape;85;p11">
              <a:extLst>
                <a:ext uri="{FF2B5EF4-FFF2-40B4-BE49-F238E27FC236}">
                  <a16:creationId xmlns:a16="http://schemas.microsoft.com/office/drawing/2014/main" id="{B71B606C-2916-DF8B-DA51-349983922E18}"/>
                </a:ext>
              </a:extLst>
            </p:cNvPr>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6" name="Google Shape;86;p11">
            <a:extLst>
              <a:ext uri="{FF2B5EF4-FFF2-40B4-BE49-F238E27FC236}">
                <a16:creationId xmlns:a16="http://schemas.microsoft.com/office/drawing/2014/main" id="{B4453C96-1610-4E76-81DA-879FEFF80D78}"/>
              </a:ext>
            </a:extLst>
          </p:cNvPr>
          <p:cNvGrpSpPr/>
          <p:nvPr/>
        </p:nvGrpSpPr>
        <p:grpSpPr>
          <a:xfrm>
            <a:off x="6506969" y="3984238"/>
            <a:ext cx="5274062" cy="5274062"/>
            <a:chOff x="0" y="0"/>
            <a:chExt cx="1389053" cy="1389053"/>
          </a:xfrm>
        </p:grpSpPr>
        <p:sp>
          <p:nvSpPr>
            <p:cNvPr id="87" name="Google Shape;87;p11">
              <a:extLst>
                <a:ext uri="{FF2B5EF4-FFF2-40B4-BE49-F238E27FC236}">
                  <a16:creationId xmlns:a16="http://schemas.microsoft.com/office/drawing/2014/main" id="{D9EF9D15-1AEC-CAB3-FAC1-203D254B94BE}"/>
                </a:ext>
              </a:extLst>
            </p:cNvPr>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88" name="Google Shape;88;p11">
              <a:extLst>
                <a:ext uri="{FF2B5EF4-FFF2-40B4-BE49-F238E27FC236}">
                  <a16:creationId xmlns:a16="http://schemas.microsoft.com/office/drawing/2014/main" id="{3482F329-0832-7F6D-5960-A1C92A3E1553}"/>
                </a:ext>
              </a:extLst>
            </p:cNvPr>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9" name="Google Shape;89;p11">
            <a:extLst>
              <a:ext uri="{FF2B5EF4-FFF2-40B4-BE49-F238E27FC236}">
                <a16:creationId xmlns:a16="http://schemas.microsoft.com/office/drawing/2014/main" id="{ADA135A0-8165-5FB0-318C-E130033B848F}"/>
              </a:ext>
            </a:extLst>
          </p:cNvPr>
          <p:cNvGrpSpPr/>
          <p:nvPr/>
        </p:nvGrpSpPr>
        <p:grpSpPr>
          <a:xfrm>
            <a:off x="11985238" y="3984238"/>
            <a:ext cx="5274062" cy="5274062"/>
            <a:chOff x="0" y="0"/>
            <a:chExt cx="1389053" cy="1389053"/>
          </a:xfrm>
        </p:grpSpPr>
        <p:sp>
          <p:nvSpPr>
            <p:cNvPr id="90" name="Google Shape;90;p11">
              <a:extLst>
                <a:ext uri="{FF2B5EF4-FFF2-40B4-BE49-F238E27FC236}">
                  <a16:creationId xmlns:a16="http://schemas.microsoft.com/office/drawing/2014/main" id="{893A2669-87A4-BD62-18AC-AD3952972D7F}"/>
                </a:ext>
              </a:extLst>
            </p:cNvPr>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91" name="Google Shape;91;p11">
              <a:extLst>
                <a:ext uri="{FF2B5EF4-FFF2-40B4-BE49-F238E27FC236}">
                  <a16:creationId xmlns:a16="http://schemas.microsoft.com/office/drawing/2014/main" id="{DB2509A2-B197-6C64-DEB2-14C89E711E9D}"/>
                </a:ext>
              </a:extLst>
            </p:cNvPr>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92" name="Google Shape;92;p11">
            <a:extLst>
              <a:ext uri="{FF2B5EF4-FFF2-40B4-BE49-F238E27FC236}">
                <a16:creationId xmlns:a16="http://schemas.microsoft.com/office/drawing/2014/main" id="{B3EC8E6A-70BC-FD4A-0907-4C1D1CB6C795}"/>
              </a:ext>
            </a:extLst>
          </p:cNvPr>
          <p:cNvPicPr preferRelativeResize="0"/>
          <p:nvPr/>
        </p:nvPicPr>
        <p:blipFill>
          <a:blip r:embed="rId3">
            <a:alphaModFix/>
          </a:blip>
          <a:stretch>
            <a:fillRect/>
          </a:stretch>
        </p:blipFill>
        <p:spPr>
          <a:xfrm>
            <a:off x="0" y="0"/>
            <a:ext cx="18288000" cy="10287000"/>
          </a:xfrm>
          <a:prstGeom prst="rect">
            <a:avLst/>
          </a:prstGeom>
          <a:noFill/>
          <a:ln>
            <a:noFill/>
          </a:ln>
        </p:spPr>
      </p:pic>
      <p:cxnSp>
        <p:nvCxnSpPr>
          <p:cNvPr id="93" name="Google Shape;93;p11">
            <a:extLst>
              <a:ext uri="{FF2B5EF4-FFF2-40B4-BE49-F238E27FC236}">
                <a16:creationId xmlns:a16="http://schemas.microsoft.com/office/drawing/2014/main" id="{9B0BD92D-0C41-526C-0312-CDDDA18D26AC}"/>
              </a:ext>
            </a:extLst>
          </p:cNvPr>
          <p:cNvCxnSpPr/>
          <p:nvPr/>
        </p:nvCxnSpPr>
        <p:spPr>
          <a:xfrm>
            <a:off x="1028700" y="2909924"/>
            <a:ext cx="16230600" cy="0"/>
          </a:xfrm>
          <a:prstGeom prst="straightConnector1">
            <a:avLst/>
          </a:prstGeom>
          <a:noFill/>
          <a:ln w="38100" cap="flat" cmpd="sng">
            <a:solidFill>
              <a:srgbClr val="29231E"/>
            </a:solidFill>
            <a:prstDash val="solid"/>
            <a:round/>
            <a:headEnd type="none" w="sm" len="sm"/>
            <a:tailEnd type="none" w="sm" len="sm"/>
          </a:ln>
        </p:spPr>
      </p:cxnSp>
      <p:sp>
        <p:nvSpPr>
          <p:cNvPr id="94" name="Google Shape;94;p11">
            <a:extLst>
              <a:ext uri="{FF2B5EF4-FFF2-40B4-BE49-F238E27FC236}">
                <a16:creationId xmlns:a16="http://schemas.microsoft.com/office/drawing/2014/main" id="{5A75192F-C0EC-B947-383F-2860C3EE21C7}"/>
              </a:ext>
            </a:extLst>
          </p:cNvPr>
          <p:cNvSpPr txBox="1"/>
          <p:nvPr/>
        </p:nvSpPr>
        <p:spPr>
          <a:xfrm>
            <a:off x="1087332" y="1133475"/>
            <a:ext cx="5215430" cy="861774"/>
          </a:xfrm>
          <a:prstGeom prst="rect">
            <a:avLst/>
          </a:prstGeom>
          <a:noFill/>
          <a:ln>
            <a:noFill/>
          </a:ln>
        </p:spPr>
        <p:txBody>
          <a:bodyPr spcFirstLastPara="1" wrap="square" lIns="0" tIns="0" rIns="0" bIns="0" anchor="t" anchorCtr="0">
            <a:spAutoFit/>
          </a:bodyPr>
          <a:lstStyle/>
          <a:p>
            <a:pPr marL="0" marR="0" lvl="1" indent="0" algn="l" rtl="0">
              <a:lnSpc>
                <a:spcPct val="100000"/>
              </a:lnSpc>
              <a:spcBef>
                <a:spcPts val="0"/>
              </a:spcBef>
              <a:spcAft>
                <a:spcPts val="0"/>
              </a:spcAft>
              <a:buNone/>
            </a:pPr>
            <a:r>
              <a:rPr lang="en-US" sz="5600">
                <a:solidFill>
                  <a:srgbClr val="29231E"/>
                </a:solidFill>
                <a:latin typeface="Alatsi"/>
                <a:cs typeface="Alatsi"/>
                <a:sym typeface="Alatsi"/>
              </a:rPr>
              <a:t>Key Findings</a:t>
            </a:r>
            <a:endParaRPr/>
          </a:p>
        </p:txBody>
      </p:sp>
      <p:sp>
        <p:nvSpPr>
          <p:cNvPr id="95" name="Google Shape;95;p11">
            <a:extLst>
              <a:ext uri="{FF2B5EF4-FFF2-40B4-BE49-F238E27FC236}">
                <a16:creationId xmlns:a16="http://schemas.microsoft.com/office/drawing/2014/main" id="{8BD884BF-A7A3-1D06-6B34-7D2C78F164E8}"/>
              </a:ext>
            </a:extLst>
          </p:cNvPr>
          <p:cNvSpPr txBox="1"/>
          <p:nvPr/>
        </p:nvSpPr>
        <p:spPr>
          <a:xfrm>
            <a:off x="1232908" y="4221019"/>
            <a:ext cx="4507101" cy="2363724"/>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4800">
                <a:solidFill>
                  <a:srgbClr val="F5EFEB"/>
                </a:solidFill>
                <a:latin typeface="Alatsi"/>
                <a:cs typeface="Alatsi"/>
                <a:sym typeface="Alatsi"/>
              </a:rPr>
              <a:t>Gaps in institutional &amp; instructional policies</a:t>
            </a:r>
            <a:endParaRPr lang="en-US" sz="4800"/>
          </a:p>
        </p:txBody>
      </p:sp>
      <p:sp>
        <p:nvSpPr>
          <p:cNvPr id="96" name="Google Shape;96;p11">
            <a:extLst>
              <a:ext uri="{FF2B5EF4-FFF2-40B4-BE49-F238E27FC236}">
                <a16:creationId xmlns:a16="http://schemas.microsoft.com/office/drawing/2014/main" id="{28FEDC2B-3847-88D2-4434-B2AB6C0AA19A}"/>
              </a:ext>
            </a:extLst>
          </p:cNvPr>
          <p:cNvSpPr txBox="1"/>
          <p:nvPr/>
        </p:nvSpPr>
        <p:spPr>
          <a:xfrm>
            <a:off x="1232909" y="6797282"/>
            <a:ext cx="4799182" cy="1723549"/>
          </a:xfrm>
          <a:prstGeom prst="rect">
            <a:avLst/>
          </a:prstGeom>
          <a:noFill/>
          <a:ln>
            <a:noFill/>
          </a:ln>
        </p:spPr>
        <p:txBody>
          <a:bodyPr spcFirstLastPara="1" wrap="square" lIns="0" tIns="0" rIns="0" bIns="0" anchor="t" anchorCtr="0">
            <a:spAutoFit/>
          </a:bodyPr>
          <a:lstStyle/>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Confusion about what constitutes appropriate use according to the institution and instructors</a:t>
            </a:r>
            <a:endParaRPr sz="2800"/>
          </a:p>
        </p:txBody>
      </p:sp>
      <p:sp>
        <p:nvSpPr>
          <p:cNvPr id="97" name="Google Shape;97;p11">
            <a:extLst>
              <a:ext uri="{FF2B5EF4-FFF2-40B4-BE49-F238E27FC236}">
                <a16:creationId xmlns:a16="http://schemas.microsoft.com/office/drawing/2014/main" id="{D9552060-7630-A667-1B86-7053665F04A2}"/>
              </a:ext>
            </a:extLst>
          </p:cNvPr>
          <p:cNvSpPr txBox="1"/>
          <p:nvPr/>
        </p:nvSpPr>
        <p:spPr>
          <a:xfrm>
            <a:off x="12249908" y="4231107"/>
            <a:ext cx="4639597" cy="590931"/>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4800">
                <a:solidFill>
                  <a:srgbClr val="F5EFEB"/>
                </a:solidFill>
                <a:latin typeface="Alatsi"/>
                <a:cs typeface="Alatsi"/>
                <a:sym typeface="Alatsi"/>
              </a:rPr>
              <a:t>Ethical use of AI</a:t>
            </a:r>
            <a:endParaRPr lang="en-US" sz="4800"/>
          </a:p>
        </p:txBody>
      </p:sp>
      <p:sp>
        <p:nvSpPr>
          <p:cNvPr id="99" name="Google Shape;99;p11">
            <a:extLst>
              <a:ext uri="{FF2B5EF4-FFF2-40B4-BE49-F238E27FC236}">
                <a16:creationId xmlns:a16="http://schemas.microsoft.com/office/drawing/2014/main" id="{0631B38B-3601-909E-4C36-CF5AE94038E9}"/>
              </a:ext>
            </a:extLst>
          </p:cNvPr>
          <p:cNvSpPr txBox="1"/>
          <p:nvPr/>
        </p:nvSpPr>
        <p:spPr>
          <a:xfrm>
            <a:off x="6768710" y="4231107"/>
            <a:ext cx="4813690" cy="1181862"/>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4800">
                <a:solidFill>
                  <a:srgbClr val="F5EFEB"/>
                </a:solidFill>
                <a:latin typeface="Alatsi"/>
                <a:cs typeface="Alatsi"/>
                <a:sym typeface="Alatsi"/>
              </a:rPr>
              <a:t>Trust in AI outputs is weak</a:t>
            </a:r>
            <a:endParaRPr lang="en-US" sz="4800"/>
          </a:p>
        </p:txBody>
      </p:sp>
      <p:sp>
        <p:nvSpPr>
          <p:cNvPr id="4" name="Google Shape;96;p11">
            <a:extLst>
              <a:ext uri="{FF2B5EF4-FFF2-40B4-BE49-F238E27FC236}">
                <a16:creationId xmlns:a16="http://schemas.microsoft.com/office/drawing/2014/main" id="{83966185-6302-75F9-9244-86BA702B9E69}"/>
              </a:ext>
            </a:extLst>
          </p:cNvPr>
          <p:cNvSpPr txBox="1"/>
          <p:nvPr/>
        </p:nvSpPr>
        <p:spPr>
          <a:xfrm>
            <a:off x="6783218" y="6797282"/>
            <a:ext cx="4799182" cy="2585323"/>
          </a:xfrm>
          <a:prstGeom prst="rect">
            <a:avLst/>
          </a:prstGeom>
          <a:noFill/>
          <a:ln>
            <a:noFill/>
          </a:ln>
        </p:spPr>
        <p:txBody>
          <a:bodyPr spcFirstLastPara="1" wrap="square" lIns="0" tIns="0" rIns="0" bIns="0" anchor="t" anchorCtr="0">
            <a:spAutoFit/>
          </a:bodyPr>
          <a:lstStyle/>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Results are not as good as expert knowledge</a:t>
            </a:r>
          </a:p>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Hallucinations</a:t>
            </a:r>
          </a:p>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User vetting of AI outputs</a:t>
            </a:r>
          </a:p>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endParaRPr lang="en-US" sz="2800">
              <a:solidFill>
                <a:srgbClr val="FFFCF9"/>
              </a:solidFill>
              <a:latin typeface="Alatsi"/>
              <a:cs typeface="Alatsi"/>
              <a:sym typeface="Alatsi"/>
            </a:endParaRPr>
          </a:p>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endParaRPr sz="2800"/>
          </a:p>
        </p:txBody>
      </p:sp>
      <p:sp>
        <p:nvSpPr>
          <p:cNvPr id="5" name="Google Shape;96;p11">
            <a:extLst>
              <a:ext uri="{FF2B5EF4-FFF2-40B4-BE49-F238E27FC236}">
                <a16:creationId xmlns:a16="http://schemas.microsoft.com/office/drawing/2014/main" id="{3ACF5614-3CB9-A538-C91F-C2A71C5745BF}"/>
              </a:ext>
            </a:extLst>
          </p:cNvPr>
          <p:cNvSpPr txBox="1"/>
          <p:nvPr/>
        </p:nvSpPr>
        <p:spPr>
          <a:xfrm>
            <a:off x="12261487" y="6797282"/>
            <a:ext cx="4799182" cy="1723549"/>
          </a:xfrm>
          <a:prstGeom prst="rect">
            <a:avLst/>
          </a:prstGeom>
          <a:noFill/>
          <a:ln>
            <a:noFill/>
          </a:ln>
        </p:spPr>
        <p:txBody>
          <a:bodyPr spcFirstLastPara="1" wrap="square" lIns="0" tIns="0" rIns="0" bIns="0" anchor="t" anchorCtr="0">
            <a:spAutoFit/>
          </a:bodyPr>
          <a:lstStyle/>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Concerns over plagiarism and discipline</a:t>
            </a:r>
          </a:p>
          <a:p>
            <a:pPr marL="457200" marR="0" lvl="0" indent="-457200" algn="l" rtl="0">
              <a:lnSpc>
                <a:spcPct val="100000"/>
              </a:lnSpc>
              <a:spcBef>
                <a:spcPts val="0"/>
              </a:spcBef>
              <a:spcAft>
                <a:spcPts val="0"/>
              </a:spcAft>
              <a:buClr>
                <a:schemeClr val="bg1">
                  <a:lumMod val="95000"/>
                </a:schemeClr>
              </a:buClr>
              <a:buFont typeface="Wingdings" panose="05000000000000000000" pitchFamily="2" charset="2"/>
              <a:buChar char="Ø"/>
            </a:pPr>
            <a:r>
              <a:rPr lang="en-US" sz="2800">
                <a:solidFill>
                  <a:srgbClr val="FFFCF9"/>
                </a:solidFill>
                <a:latin typeface="Alatsi"/>
                <a:cs typeface="Alatsi"/>
                <a:sym typeface="Alatsi"/>
              </a:rPr>
              <a:t>Environmental concerns and social bias</a:t>
            </a:r>
          </a:p>
        </p:txBody>
      </p:sp>
    </p:spTree>
    <p:extLst>
      <p:ext uri="{BB962C8B-B14F-4D97-AF65-F5344CB8AC3E}">
        <p14:creationId xmlns:p14="http://schemas.microsoft.com/office/powerpoint/2010/main" val="863153564"/>
      </p:ext>
    </p:extLst>
  </p:cSld>
  <p:clrMapOvr>
    <a:masterClrMapping/>
  </p:clrMapOvr>
  <p:transition>
    <p:push/>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B1EAA2-A3AB-5390-8D90-2D3062781236}"/>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F6D9ED99-ACD0-E32E-2945-572B71DD19F4}"/>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a:solidFill>
                  <a:srgbClr val="29231E"/>
                </a:solidFill>
                <a:latin typeface="Alatsi"/>
                <a:ea typeface="Alatsi"/>
                <a:cs typeface="Alatsi"/>
                <a:sym typeface="Alatsi"/>
              </a:rPr>
              <a:t>Limitations</a:t>
            </a:r>
          </a:p>
        </p:txBody>
      </p:sp>
      <p:sp>
        <p:nvSpPr>
          <p:cNvPr id="5" name="TextBox 4">
            <a:extLst>
              <a:ext uri="{FF2B5EF4-FFF2-40B4-BE49-F238E27FC236}">
                <a16:creationId xmlns:a16="http://schemas.microsoft.com/office/drawing/2014/main" id="{5EF8497F-77C6-F1E1-46BB-DA9C29648693}"/>
              </a:ext>
            </a:extLst>
          </p:cNvPr>
          <p:cNvSpPr txBox="1"/>
          <p:nvPr/>
        </p:nvSpPr>
        <p:spPr>
          <a:xfrm>
            <a:off x="1775011" y="2922154"/>
            <a:ext cx="15006917" cy="5775940"/>
          </a:xfrm>
          <a:prstGeom prst="rect">
            <a:avLst/>
          </a:prstGeom>
          <a:noFill/>
        </p:spPr>
        <p:txBody>
          <a:bodyPr wrap="square">
            <a:spAutoFit/>
          </a:bodyPr>
          <a:lstStyle/>
          <a:p>
            <a:pPr marL="685800" indent="-685800" algn="l" rtl="0" fontAlgn="base">
              <a:spcAft>
                <a:spcPts val="800"/>
              </a:spcAft>
              <a:buFont typeface="Wingdings" panose="05000000000000000000" pitchFamily="2" charset="2"/>
              <a:buChar char="Ø"/>
            </a:pPr>
            <a:r>
              <a:rPr lang="en-US" sz="4800" b="0" i="0">
                <a:effectLst/>
                <a:latin typeface="Alatsi" panose="020B0604020202020204" charset="0"/>
                <a:cs typeface="Alatsi" panose="020B0604020202020204" charset="0"/>
              </a:rPr>
              <a:t>Lack of disciplinary diversity</a:t>
            </a:r>
          </a:p>
          <a:p>
            <a:pPr marL="685800" indent="-685800" algn="l" rtl="0" fontAlgn="base">
              <a:spcAft>
                <a:spcPts val="800"/>
              </a:spcAft>
              <a:buFont typeface="Wingdings" panose="05000000000000000000" pitchFamily="2" charset="2"/>
              <a:buChar char="Ø"/>
            </a:pPr>
            <a:r>
              <a:rPr lang="en-US" sz="4800" b="0" i="0">
                <a:effectLst/>
                <a:latin typeface="Alatsi" panose="020B0604020202020204" charset="0"/>
                <a:cs typeface="Alatsi" panose="020B0604020202020204" charset="0"/>
              </a:rPr>
              <a:t>Small sample of respondents</a:t>
            </a:r>
          </a:p>
          <a:p>
            <a:pPr marL="685800" indent="-685800" algn="l" rtl="0" fontAlgn="base">
              <a:spcAft>
                <a:spcPts val="800"/>
              </a:spcAft>
              <a:buFont typeface="Wingdings" panose="05000000000000000000" pitchFamily="2" charset="2"/>
              <a:buChar char="Ø"/>
            </a:pPr>
            <a:r>
              <a:rPr lang="en-US" sz="4800">
                <a:latin typeface="Alatsi" panose="020B0604020202020204" charset="0"/>
                <a:cs typeface="Alatsi" panose="020B0604020202020204" charset="0"/>
              </a:rPr>
              <a:t>Investigator biases</a:t>
            </a:r>
          </a:p>
          <a:p>
            <a:pPr marL="685800" indent="-685800" algn="l" rtl="0" fontAlgn="base">
              <a:spcAft>
                <a:spcPts val="800"/>
              </a:spcAft>
              <a:buFont typeface="Wingdings" panose="05000000000000000000" pitchFamily="2" charset="2"/>
              <a:buChar char="Ø"/>
            </a:pPr>
            <a:r>
              <a:rPr lang="en-US" sz="4800">
                <a:latin typeface="Alatsi" panose="020B0604020202020204" charset="0"/>
                <a:cs typeface="Alatsi" panose="020B0604020202020204" charset="0"/>
              </a:rPr>
              <a:t>Structure of the student forms (data capture)</a:t>
            </a:r>
          </a:p>
          <a:p>
            <a:pPr marL="685800" indent="-685800" algn="l" rtl="0" fontAlgn="base">
              <a:spcAft>
                <a:spcPts val="800"/>
              </a:spcAft>
              <a:buFont typeface="Wingdings" panose="05000000000000000000" pitchFamily="2" charset="2"/>
              <a:buChar char="Ø"/>
            </a:pPr>
            <a:r>
              <a:rPr lang="en-US" sz="4800">
                <a:latin typeface="Alatsi" panose="020B0604020202020204" charset="0"/>
                <a:cs typeface="Alatsi" panose="020B0604020202020204" charset="0"/>
              </a:rPr>
              <a:t>Trouble distinguishing between tools without unique names</a:t>
            </a:r>
          </a:p>
          <a:p>
            <a:pPr marL="342900" indent="-342900" algn="l" rtl="0" fontAlgn="base">
              <a:spcAft>
                <a:spcPts val="800"/>
              </a:spcAft>
              <a:buFontTx/>
              <a:buChar char="-"/>
            </a:pPr>
            <a:endParaRPr lang="en-US" sz="4800">
              <a:latin typeface="Alatsi" panose="020B0604020202020204" charset="0"/>
              <a:cs typeface="Alatsi" panose="020B0604020202020204" charset="0"/>
            </a:endParaRPr>
          </a:p>
        </p:txBody>
      </p:sp>
    </p:spTree>
    <p:extLst>
      <p:ext uri="{BB962C8B-B14F-4D97-AF65-F5344CB8AC3E}">
        <p14:creationId xmlns:p14="http://schemas.microsoft.com/office/powerpoint/2010/main" val="38417617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42"/>
        <p:cNvGrpSpPr/>
        <p:nvPr/>
      </p:nvGrpSpPr>
      <p:grpSpPr>
        <a:xfrm>
          <a:off x="0" y="0"/>
          <a:ext cx="0" cy="0"/>
          <a:chOff x="0" y="0"/>
          <a:chExt cx="0" cy="0"/>
        </a:xfrm>
      </p:grpSpPr>
      <p:pic>
        <p:nvPicPr>
          <p:cNvPr id="243" name="Google Shape;243;p21"/>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244" name="Google Shape;244;p21"/>
          <p:cNvSpPr txBox="1"/>
          <p:nvPr/>
        </p:nvSpPr>
        <p:spPr>
          <a:xfrm>
            <a:off x="4346550" y="4800087"/>
            <a:ext cx="9594900" cy="2757678"/>
          </a:xfrm>
          <a:prstGeom prst="rect">
            <a:avLst/>
          </a:prstGeom>
          <a:noFill/>
          <a:ln>
            <a:noFill/>
          </a:ln>
        </p:spPr>
        <p:txBody>
          <a:bodyPr spcFirstLastPara="1" wrap="square" lIns="0" tIns="0" rIns="0" bIns="0" anchor="t" anchorCtr="0">
            <a:spAutoFit/>
          </a:bodyPr>
          <a:lstStyle/>
          <a:p>
            <a:pPr marR="0" lvl="0" algn="ctr" rtl="0">
              <a:lnSpc>
                <a:spcPct val="80000"/>
              </a:lnSpc>
              <a:spcBef>
                <a:spcPts val="0"/>
              </a:spcBef>
              <a:spcAft>
                <a:spcPts val="0"/>
              </a:spcAft>
              <a:buClr>
                <a:srgbClr val="F5EFEB"/>
              </a:buClr>
            </a:pPr>
            <a:r>
              <a:rPr lang="en-US" sz="5600" i="1">
                <a:solidFill>
                  <a:srgbClr val="F5EFEB"/>
                </a:solidFill>
                <a:latin typeface="Alatsi"/>
                <a:cs typeface="Alatsi"/>
                <a:sym typeface="Alatsi"/>
              </a:rPr>
              <a:t>Help build a safe environment for graduate students to explore integration of AI into research processes.</a:t>
            </a:r>
          </a:p>
        </p:txBody>
      </p:sp>
      <p:sp>
        <p:nvSpPr>
          <p:cNvPr id="7" name="Google Shape;244;p21">
            <a:extLst>
              <a:ext uri="{FF2B5EF4-FFF2-40B4-BE49-F238E27FC236}">
                <a16:creationId xmlns:a16="http://schemas.microsoft.com/office/drawing/2014/main" id="{9F3673B6-6672-D428-5986-1DFB66142D00}"/>
              </a:ext>
            </a:extLst>
          </p:cNvPr>
          <p:cNvSpPr txBox="1"/>
          <p:nvPr/>
        </p:nvSpPr>
        <p:spPr>
          <a:xfrm>
            <a:off x="2366016" y="2119640"/>
            <a:ext cx="13555968" cy="1083374"/>
          </a:xfrm>
          <a:prstGeom prst="rect">
            <a:avLst/>
          </a:prstGeom>
          <a:noFill/>
          <a:ln>
            <a:noFill/>
          </a:ln>
        </p:spPr>
        <p:txBody>
          <a:bodyPr spcFirstLastPara="1" wrap="square" lIns="0" tIns="0" rIns="0" bIns="0" anchor="t" anchorCtr="0">
            <a:spAutoFit/>
          </a:bodyPr>
          <a:lstStyle/>
          <a:p>
            <a:pPr marL="0" marR="0" lvl="0" indent="0" algn="ctr" rtl="0">
              <a:lnSpc>
                <a:spcPct val="80000"/>
              </a:lnSpc>
              <a:spcBef>
                <a:spcPts val="0"/>
              </a:spcBef>
              <a:spcAft>
                <a:spcPts val="0"/>
              </a:spcAft>
              <a:buNone/>
            </a:pPr>
            <a:r>
              <a:rPr lang="en-US" sz="8800" b="0" i="0" u="none" strike="noStrike" cap="none">
                <a:solidFill>
                  <a:srgbClr val="F5EFEB"/>
                </a:solidFill>
                <a:latin typeface="Alatsi"/>
                <a:ea typeface="Alatsi"/>
                <a:cs typeface="Alatsi"/>
                <a:sym typeface="Alatsi"/>
              </a:rPr>
              <a:t>Where do we go from here?</a:t>
            </a:r>
            <a:endParaRPr lang="en-US" sz="2800"/>
          </a:p>
        </p:txBody>
      </p:sp>
    </p:spTree>
  </p:cSld>
  <p:clrMapOvr>
    <a:masterClrMapping/>
  </p:clrMapOvr>
  <p:transition>
    <p:push/>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D21599-9508-7BBC-CA24-F60A0CAF38A0}"/>
            </a:ext>
          </a:extLst>
        </p:cNvPr>
        <p:cNvGrpSpPr/>
        <p:nvPr/>
      </p:nvGrpSpPr>
      <p:grpSpPr>
        <a:xfrm>
          <a:off x="0" y="0"/>
          <a:ext cx="0" cy="0"/>
          <a:chOff x="0" y="0"/>
          <a:chExt cx="0" cy="0"/>
        </a:xfrm>
      </p:grpSpPr>
      <p:sp>
        <p:nvSpPr>
          <p:cNvPr id="2" name="Google Shape;227;p20">
            <a:extLst>
              <a:ext uri="{FF2B5EF4-FFF2-40B4-BE49-F238E27FC236}">
                <a16:creationId xmlns:a16="http://schemas.microsoft.com/office/drawing/2014/main" id="{407139DA-9BAF-0E08-6255-7E47FCA3DFDE}"/>
              </a:ext>
            </a:extLst>
          </p:cNvPr>
          <p:cNvSpPr txBox="1"/>
          <p:nvPr/>
        </p:nvSpPr>
        <p:spPr>
          <a:xfrm>
            <a:off x="855289" y="1028700"/>
            <a:ext cx="6955800" cy="1083374"/>
          </a:xfrm>
          <a:prstGeom prst="rect">
            <a:avLst/>
          </a:prstGeom>
          <a:noFill/>
          <a:ln>
            <a:noFill/>
          </a:ln>
        </p:spPr>
        <p:txBody>
          <a:bodyPr spcFirstLastPara="1" wrap="square" lIns="0" tIns="0" rIns="0" bIns="0" anchor="t" anchorCtr="0">
            <a:spAutoFit/>
          </a:bodyPr>
          <a:lstStyle/>
          <a:p>
            <a:pPr marL="0" marR="0" lvl="1" indent="0" algn="ctr" rtl="0">
              <a:lnSpc>
                <a:spcPct val="80000"/>
              </a:lnSpc>
              <a:spcBef>
                <a:spcPts val="0"/>
              </a:spcBef>
              <a:spcAft>
                <a:spcPts val="0"/>
              </a:spcAft>
              <a:buNone/>
            </a:pPr>
            <a:r>
              <a:rPr lang="en-US" sz="8800" b="0" i="0" u="none" strike="noStrike" cap="none" dirty="0">
                <a:solidFill>
                  <a:srgbClr val="29231E"/>
                </a:solidFill>
                <a:latin typeface="Alatsi"/>
                <a:ea typeface="Alatsi"/>
                <a:cs typeface="Alatsi"/>
                <a:sym typeface="Alatsi"/>
              </a:rPr>
              <a:t>Questions:</a:t>
            </a:r>
          </a:p>
        </p:txBody>
      </p:sp>
      <p:sp>
        <p:nvSpPr>
          <p:cNvPr id="5" name="TextBox 4">
            <a:extLst>
              <a:ext uri="{FF2B5EF4-FFF2-40B4-BE49-F238E27FC236}">
                <a16:creationId xmlns:a16="http://schemas.microsoft.com/office/drawing/2014/main" id="{E23102FB-BF57-9BDC-5C6B-24BB9E1B503C}"/>
              </a:ext>
            </a:extLst>
          </p:cNvPr>
          <p:cNvSpPr txBox="1"/>
          <p:nvPr/>
        </p:nvSpPr>
        <p:spPr>
          <a:xfrm>
            <a:off x="1775011" y="2922154"/>
            <a:ext cx="15006917" cy="3990836"/>
          </a:xfrm>
          <a:prstGeom prst="rect">
            <a:avLst/>
          </a:prstGeom>
          <a:noFill/>
        </p:spPr>
        <p:txBody>
          <a:bodyPr wrap="square">
            <a:spAutoFit/>
          </a:bodyPr>
          <a:lstStyle/>
          <a:p>
            <a:pPr marL="342900" indent="-342900" algn="l" rtl="0" fontAlgn="base">
              <a:spcAft>
                <a:spcPts val="800"/>
              </a:spcAft>
              <a:buFontTx/>
              <a:buChar char="-"/>
            </a:pPr>
            <a:r>
              <a:rPr lang="en-US" sz="4800" b="0" i="0">
                <a:effectLst/>
                <a:latin typeface="Alatsi" panose="020B0604020202020204" charset="0"/>
                <a:cs typeface="Alatsi" panose="020B0604020202020204" charset="0"/>
              </a:rPr>
              <a:t>Does your institution have an AI policy? What has its impact been?</a:t>
            </a:r>
          </a:p>
          <a:p>
            <a:pPr marL="342900" indent="-342900" algn="l" rtl="0" fontAlgn="base">
              <a:spcAft>
                <a:spcPts val="800"/>
              </a:spcAft>
              <a:buFontTx/>
              <a:buChar char="-"/>
            </a:pPr>
            <a:r>
              <a:rPr lang="en-US" sz="4800">
                <a:latin typeface="Alatsi" panose="020B0604020202020204" charset="0"/>
                <a:cs typeface="Alatsi" panose="020B0604020202020204" charset="0"/>
              </a:rPr>
              <a:t>Does your institution provide any subscriptions to AI tools? If so, which ones?</a:t>
            </a:r>
          </a:p>
          <a:p>
            <a:pPr marL="342900" indent="-342900" algn="l" rtl="0" fontAlgn="base">
              <a:spcAft>
                <a:spcPts val="800"/>
              </a:spcAft>
              <a:buFontTx/>
              <a:buChar char="-"/>
            </a:pPr>
            <a:endParaRPr lang="en-US" sz="4800">
              <a:latin typeface="Alatsi" panose="020B0604020202020204" charset="0"/>
              <a:cs typeface="Alatsi" panose="020B0604020202020204" charset="0"/>
            </a:endParaRPr>
          </a:p>
        </p:txBody>
      </p:sp>
    </p:spTree>
    <p:extLst>
      <p:ext uri="{BB962C8B-B14F-4D97-AF65-F5344CB8AC3E}">
        <p14:creationId xmlns:p14="http://schemas.microsoft.com/office/powerpoint/2010/main" val="35658322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pic>
        <p:nvPicPr>
          <p:cNvPr id="251" name="Google Shape;251;p22"/>
          <p:cNvPicPr preferRelativeResize="0"/>
          <p:nvPr/>
        </p:nvPicPr>
        <p:blipFill>
          <a:blip r:embed="rId3">
            <a:alphaModFix/>
          </a:blip>
          <a:stretch>
            <a:fillRect/>
          </a:stretch>
        </p:blipFill>
        <p:spPr>
          <a:xfrm>
            <a:off x="0" y="-686550"/>
            <a:ext cx="18288000" cy="18288000"/>
          </a:xfrm>
          <a:prstGeom prst="rect">
            <a:avLst/>
          </a:prstGeom>
          <a:noFill/>
          <a:ln>
            <a:noFill/>
          </a:ln>
        </p:spPr>
      </p:pic>
      <p:grpSp>
        <p:nvGrpSpPr>
          <p:cNvPr id="252" name="Google Shape;252;p22"/>
          <p:cNvGrpSpPr/>
          <p:nvPr/>
        </p:nvGrpSpPr>
        <p:grpSpPr>
          <a:xfrm>
            <a:off x="2277056" y="3600450"/>
            <a:ext cx="13733888" cy="3086100"/>
            <a:chOff x="0" y="0"/>
            <a:chExt cx="3617156" cy="812800"/>
          </a:xfrm>
        </p:grpSpPr>
        <p:sp>
          <p:nvSpPr>
            <p:cNvPr id="253" name="Google Shape;253;p22"/>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254" name="Google Shape;254;p22"/>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255" name="Google Shape;255;p22"/>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256" name="Google Shape;256;p22"/>
          <p:cNvSpPr txBox="1"/>
          <p:nvPr/>
        </p:nvSpPr>
        <p:spPr>
          <a:xfrm>
            <a:off x="-195417" y="2892691"/>
            <a:ext cx="7683045" cy="2954655"/>
          </a:xfrm>
          <a:prstGeom prst="rect">
            <a:avLst/>
          </a:prstGeom>
          <a:noFill/>
          <a:ln>
            <a:noFill/>
          </a:ln>
        </p:spPr>
        <p:txBody>
          <a:bodyPr spcFirstLastPara="1" wrap="square" lIns="0" tIns="0" rIns="0" bIns="0" anchor="t" anchorCtr="0">
            <a:spAutoFit/>
          </a:bodyPr>
          <a:lstStyle/>
          <a:p>
            <a:pPr marL="0" marR="0" lvl="1" indent="0" algn="r" rtl="0">
              <a:lnSpc>
                <a:spcPct val="100000"/>
              </a:lnSpc>
              <a:spcBef>
                <a:spcPts val="0"/>
              </a:spcBef>
              <a:spcAft>
                <a:spcPts val="0"/>
              </a:spcAft>
              <a:buNone/>
            </a:pPr>
            <a:r>
              <a:rPr lang="en-US" sz="9600" b="0" i="0" u="none" strike="noStrike" cap="none" dirty="0">
                <a:solidFill>
                  <a:srgbClr val="29231E"/>
                </a:solidFill>
                <a:latin typeface="Alatsi"/>
                <a:ea typeface="Alatsi"/>
                <a:cs typeface="Alatsi"/>
                <a:sym typeface="Alatsi"/>
              </a:rPr>
              <a:t>Thank you! Questions?</a:t>
            </a:r>
            <a:endParaRPr sz="9600" dirty="0"/>
          </a:p>
        </p:txBody>
      </p:sp>
      <p:sp>
        <p:nvSpPr>
          <p:cNvPr id="257" name="Google Shape;257;p22"/>
          <p:cNvSpPr txBox="1"/>
          <p:nvPr/>
        </p:nvSpPr>
        <p:spPr>
          <a:xfrm>
            <a:off x="9493535" y="4422132"/>
            <a:ext cx="7765765" cy="738664"/>
          </a:xfrm>
          <a:prstGeom prst="rect">
            <a:avLst/>
          </a:prstGeom>
          <a:noFill/>
          <a:ln>
            <a:noFill/>
          </a:ln>
        </p:spPr>
        <p:txBody>
          <a:bodyPr spcFirstLastPara="1" wrap="square" lIns="0" tIns="0" rIns="0" bIns="0" anchor="t" anchorCtr="0">
            <a:spAutoFit/>
          </a:bodyPr>
          <a:lstStyle/>
          <a:p>
            <a:pPr marL="0" marR="0" lvl="0" indent="0" algn="just" rtl="0">
              <a:lnSpc>
                <a:spcPct val="120000"/>
              </a:lnSpc>
              <a:spcBef>
                <a:spcPts val="0"/>
              </a:spcBef>
              <a:spcAft>
                <a:spcPts val="0"/>
              </a:spcAft>
              <a:buNone/>
            </a:pPr>
            <a:r>
              <a:rPr lang="en-US" sz="4000" dirty="0">
                <a:solidFill>
                  <a:srgbClr val="29231E"/>
                </a:solidFill>
                <a:latin typeface="Alatsi"/>
                <a:ea typeface="Alatsi"/>
                <a:cs typeface="Alatsi"/>
                <a:sym typeface="Alatsi"/>
              </a:rPr>
              <a:t>c</a:t>
            </a:r>
            <a:r>
              <a:rPr lang="en-US" sz="4000" b="0" i="0" u="none" strike="noStrike" cap="none" dirty="0">
                <a:solidFill>
                  <a:srgbClr val="29231E"/>
                </a:solidFill>
                <a:latin typeface="Alatsi"/>
                <a:ea typeface="Alatsi"/>
                <a:cs typeface="Alatsi"/>
                <a:sym typeface="Alatsi"/>
              </a:rPr>
              <a:t>atherine.gracey</a:t>
            </a:r>
            <a:r>
              <a:rPr lang="en-US" sz="4000" dirty="0">
                <a:solidFill>
                  <a:srgbClr val="29231E"/>
                </a:solidFill>
                <a:latin typeface="Alatsi"/>
                <a:ea typeface="Alatsi"/>
                <a:cs typeface="Alatsi"/>
                <a:sym typeface="Alatsi"/>
              </a:rPr>
              <a:t>@unb.ca</a:t>
            </a:r>
            <a:endParaRPr sz="4000" dirty="0"/>
          </a:p>
        </p:txBody>
      </p:sp>
      <p:sp>
        <p:nvSpPr>
          <p:cNvPr id="4" name="TextBox 3">
            <a:extLst>
              <a:ext uri="{FF2B5EF4-FFF2-40B4-BE49-F238E27FC236}">
                <a16:creationId xmlns:a16="http://schemas.microsoft.com/office/drawing/2014/main" id="{C872B6F9-2EB7-777D-3BFF-CD0EEA3DEFF2}"/>
              </a:ext>
            </a:extLst>
          </p:cNvPr>
          <p:cNvSpPr txBox="1"/>
          <p:nvPr/>
        </p:nvSpPr>
        <p:spPr>
          <a:xfrm>
            <a:off x="9493535" y="5021454"/>
            <a:ext cx="4915639" cy="707886"/>
          </a:xfrm>
          <a:prstGeom prst="rect">
            <a:avLst/>
          </a:prstGeom>
          <a:noFill/>
        </p:spPr>
        <p:txBody>
          <a:bodyPr wrap="square" rtlCol="0">
            <a:spAutoFit/>
          </a:bodyPr>
          <a:lstStyle/>
          <a:p>
            <a:r>
              <a:rPr lang="en-CA" sz="4000">
                <a:latin typeface="Alatsi" panose="020B0604020202020204" charset="0"/>
                <a:cs typeface="Alatsi" panose="020B0604020202020204" charset="0"/>
              </a:rPr>
              <a:t>julie.morris</a:t>
            </a:r>
            <a:r>
              <a:rPr lang="en-CA" sz="4000" dirty="0">
                <a:latin typeface="Alatsi" panose="020B0604020202020204" charset="0"/>
                <a:cs typeface="Alatsi" panose="020B0604020202020204" charset="0"/>
              </a:rPr>
              <a:t>@unb.ca</a:t>
            </a:r>
          </a:p>
        </p:txBody>
      </p:sp>
    </p:spTree>
  </p:cSld>
  <p:clrMapOvr>
    <a:masterClrMapping/>
  </p:clrMapOvr>
  <p:transition>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a:extLst>
            <a:ext uri="{FF2B5EF4-FFF2-40B4-BE49-F238E27FC236}">
              <a16:creationId xmlns:a16="http://schemas.microsoft.com/office/drawing/2014/main" id="{22945EE2-993D-7890-05DC-60C700C67D29}"/>
            </a:ext>
          </a:extLst>
        </p:cNvPr>
        <p:cNvGrpSpPr/>
        <p:nvPr/>
      </p:nvGrpSpPr>
      <p:grpSpPr>
        <a:xfrm>
          <a:off x="0" y="0"/>
          <a:ext cx="0" cy="0"/>
          <a:chOff x="0" y="0"/>
          <a:chExt cx="0" cy="0"/>
        </a:xfrm>
      </p:grpSpPr>
      <p:pic>
        <p:nvPicPr>
          <p:cNvPr id="147" name="Google Shape;147;p15">
            <a:extLst>
              <a:ext uri="{FF2B5EF4-FFF2-40B4-BE49-F238E27FC236}">
                <a16:creationId xmlns:a16="http://schemas.microsoft.com/office/drawing/2014/main" id="{1CCAA508-3816-AE5F-5003-E0944CCA7371}"/>
              </a:ext>
            </a:extLst>
          </p:cNvPr>
          <p:cNvPicPr preferRelativeResize="0"/>
          <p:nvPr/>
        </p:nvPicPr>
        <p:blipFill>
          <a:blip r:embed="rId3">
            <a:alphaModFix/>
          </a:blip>
          <a:stretch>
            <a:fillRect/>
          </a:stretch>
        </p:blipFill>
        <p:spPr>
          <a:xfrm>
            <a:off x="0" y="0"/>
            <a:ext cx="18288000" cy="10287000"/>
          </a:xfrm>
          <a:prstGeom prst="rect">
            <a:avLst/>
          </a:prstGeom>
          <a:noFill/>
          <a:ln>
            <a:noFill/>
          </a:ln>
        </p:spPr>
      </p:pic>
      <p:cxnSp>
        <p:nvCxnSpPr>
          <p:cNvPr id="151" name="Google Shape;151;p15">
            <a:extLst>
              <a:ext uri="{FF2B5EF4-FFF2-40B4-BE49-F238E27FC236}">
                <a16:creationId xmlns:a16="http://schemas.microsoft.com/office/drawing/2014/main" id="{1795A7EF-BA2B-8332-1078-C63F4E1A17A2}"/>
              </a:ext>
            </a:extLst>
          </p:cNvPr>
          <p:cNvCxnSpPr/>
          <p:nvPr/>
        </p:nvCxnSpPr>
        <p:spPr>
          <a:xfrm>
            <a:off x="1028700" y="2182071"/>
            <a:ext cx="16230600" cy="0"/>
          </a:xfrm>
          <a:prstGeom prst="straightConnector1">
            <a:avLst/>
          </a:prstGeom>
          <a:noFill/>
          <a:ln w="38100" cap="flat" cmpd="sng">
            <a:solidFill>
              <a:srgbClr val="29231E"/>
            </a:solidFill>
            <a:prstDash val="solid"/>
            <a:round/>
            <a:headEnd type="none" w="sm" len="sm"/>
            <a:tailEnd type="none" w="sm" len="sm"/>
          </a:ln>
        </p:spPr>
      </p:cxnSp>
      <p:sp>
        <p:nvSpPr>
          <p:cNvPr id="152" name="Google Shape;152;p15">
            <a:extLst>
              <a:ext uri="{FF2B5EF4-FFF2-40B4-BE49-F238E27FC236}">
                <a16:creationId xmlns:a16="http://schemas.microsoft.com/office/drawing/2014/main" id="{DA2DB79A-69FD-6F53-34ED-D292AFE6FE39}"/>
              </a:ext>
            </a:extLst>
          </p:cNvPr>
          <p:cNvSpPr txBox="1"/>
          <p:nvPr/>
        </p:nvSpPr>
        <p:spPr>
          <a:xfrm>
            <a:off x="1028700" y="1133475"/>
            <a:ext cx="7067594" cy="861774"/>
          </a:xfrm>
          <a:prstGeom prst="rect">
            <a:avLst/>
          </a:prstGeom>
          <a:noFill/>
          <a:ln>
            <a:noFill/>
          </a:ln>
        </p:spPr>
        <p:txBody>
          <a:bodyPr spcFirstLastPara="1" wrap="square" lIns="0" tIns="0" rIns="0" bIns="0" anchor="t" anchorCtr="0">
            <a:spAutoFit/>
          </a:bodyPr>
          <a:lstStyle/>
          <a:p>
            <a:pPr marL="0" marR="0" lvl="1" indent="0" algn="l" rtl="0">
              <a:lnSpc>
                <a:spcPct val="100000"/>
              </a:lnSpc>
              <a:spcBef>
                <a:spcPts val="0"/>
              </a:spcBef>
              <a:spcAft>
                <a:spcPts val="0"/>
              </a:spcAft>
              <a:buNone/>
            </a:pPr>
            <a:r>
              <a:rPr lang="en-US" sz="5600">
                <a:solidFill>
                  <a:srgbClr val="29231E"/>
                </a:solidFill>
                <a:latin typeface="Alatsi"/>
                <a:cs typeface="Alatsi"/>
                <a:sym typeface="Alatsi"/>
              </a:rPr>
              <a:t>Research Team</a:t>
            </a:r>
            <a:endParaRPr/>
          </a:p>
        </p:txBody>
      </p:sp>
      <p:sp>
        <p:nvSpPr>
          <p:cNvPr id="153" name="Google Shape;153;p15">
            <a:extLst>
              <a:ext uri="{FF2B5EF4-FFF2-40B4-BE49-F238E27FC236}">
                <a16:creationId xmlns:a16="http://schemas.microsoft.com/office/drawing/2014/main" id="{8902BA79-0CCB-848A-503B-C05BFF36530A}"/>
              </a:ext>
            </a:extLst>
          </p:cNvPr>
          <p:cNvSpPr txBox="1"/>
          <p:nvPr/>
        </p:nvSpPr>
        <p:spPr>
          <a:xfrm>
            <a:off x="1262466" y="2697754"/>
            <a:ext cx="8756178" cy="6627199"/>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3600" b="0" i="0" u="none" strike="noStrike" cap="none">
                <a:solidFill>
                  <a:srgbClr val="29231E"/>
                </a:solidFill>
                <a:latin typeface="Alatsi"/>
                <a:ea typeface="Alatsi"/>
                <a:cs typeface="Alatsi"/>
                <a:sym typeface="Alatsi"/>
              </a:rPr>
              <a:t>Cat Gracey</a:t>
            </a:r>
          </a:p>
          <a:p>
            <a:pPr>
              <a:lnSpc>
                <a:spcPct val="90000"/>
              </a:lnSpc>
            </a:pPr>
            <a:r>
              <a:rPr lang="en-US" sz="2400" b="0" i="0" u="none" strike="noStrike" cap="none">
                <a:solidFill>
                  <a:srgbClr val="29231E"/>
                </a:solidFill>
                <a:latin typeface="Alatsi"/>
                <a:ea typeface="Alatsi"/>
                <a:cs typeface="Alatsi"/>
                <a:sym typeface="Alatsi"/>
              </a:rPr>
              <a:t>Open Scholarship &amp; Applied Sciences Librarian</a:t>
            </a: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2400" i="1">
                <a:solidFill>
                  <a:srgbClr val="29231E"/>
                </a:solidFill>
                <a:latin typeface="Alatsi"/>
                <a:cs typeface="Alatsi"/>
                <a:sym typeface="Alatsi"/>
              </a:rPr>
              <a:t>catherine.gracey@unb.ca</a:t>
            </a:r>
          </a:p>
          <a:p>
            <a:pPr marL="0" marR="0" lvl="0" indent="0" algn="l" rtl="0">
              <a:lnSpc>
                <a:spcPct val="90000"/>
              </a:lnSpc>
              <a:spcBef>
                <a:spcPts val="0"/>
              </a:spcBef>
              <a:spcAft>
                <a:spcPts val="0"/>
              </a:spcAft>
              <a:buNone/>
            </a:pPr>
            <a:endParaRPr lang="en-US" sz="36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3600" b="0" i="0" u="none" strike="noStrike" cap="none">
                <a:solidFill>
                  <a:srgbClr val="29231E"/>
                </a:solidFill>
                <a:latin typeface="Alatsi"/>
                <a:ea typeface="Alatsi"/>
                <a:cs typeface="Alatsi"/>
                <a:sym typeface="Alatsi"/>
              </a:rPr>
              <a:t>Julie Morris</a:t>
            </a:r>
          </a:p>
          <a:p>
            <a:pPr>
              <a:lnSpc>
                <a:spcPct val="90000"/>
              </a:lnSpc>
            </a:pPr>
            <a:r>
              <a:rPr lang="en-US" sz="2400" b="0" i="0" u="none" strike="noStrike" cap="none">
                <a:solidFill>
                  <a:srgbClr val="29231E"/>
                </a:solidFill>
                <a:latin typeface="Alatsi"/>
                <a:ea typeface="Alatsi"/>
                <a:cs typeface="Alatsi"/>
                <a:sym typeface="Alatsi"/>
              </a:rPr>
              <a:t>Collections Analysis &amp; Bibliometrics Librarian</a:t>
            </a: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2400" i="1">
                <a:solidFill>
                  <a:srgbClr val="29231E"/>
                </a:solidFill>
                <a:latin typeface="Alatsi"/>
                <a:cs typeface="Alatsi"/>
                <a:sym typeface="Alatsi"/>
              </a:rPr>
              <a:t>julie.morris@unb.ca</a:t>
            </a:r>
            <a:endParaRPr lang="en-US" sz="2400" i="1"/>
          </a:p>
          <a:p>
            <a:pPr marL="0" marR="0" lvl="0" indent="0" algn="l" rtl="0">
              <a:lnSpc>
                <a:spcPct val="90000"/>
              </a:lnSpc>
              <a:spcBef>
                <a:spcPts val="0"/>
              </a:spcBef>
              <a:spcAft>
                <a:spcPts val="0"/>
              </a:spcAft>
              <a:buNone/>
            </a:pP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3600" b="0" i="0" u="none" strike="noStrike" cap="none">
                <a:solidFill>
                  <a:srgbClr val="29231E"/>
                </a:solidFill>
                <a:latin typeface="Alatsi"/>
                <a:ea typeface="Alatsi"/>
                <a:cs typeface="Alatsi"/>
                <a:sym typeface="Alatsi"/>
              </a:rPr>
              <a:t>Richelle Witherspoon</a:t>
            </a:r>
          </a:p>
          <a:p>
            <a:pPr>
              <a:lnSpc>
                <a:spcPct val="90000"/>
              </a:lnSpc>
            </a:pPr>
            <a:r>
              <a:rPr lang="en-US" sz="2400" b="0" i="0" u="none" strike="noStrike" cap="none">
                <a:solidFill>
                  <a:srgbClr val="29231E"/>
                </a:solidFill>
                <a:latin typeface="Alatsi"/>
                <a:ea typeface="Alatsi"/>
                <a:cs typeface="Alatsi"/>
                <a:sym typeface="Alatsi"/>
              </a:rPr>
              <a:t>Librarian &amp; </a:t>
            </a:r>
            <a:r>
              <a:rPr lang="en-US" sz="2400" b="1" i="0" u="none" strike="noStrike" cap="none">
                <a:solidFill>
                  <a:srgbClr val="29231E"/>
                </a:solidFill>
                <a:latin typeface="Alatsi"/>
                <a:ea typeface="Alatsi"/>
                <a:cs typeface="Alatsi"/>
                <a:sym typeface="Alatsi"/>
              </a:rPr>
              <a:t>Lead Investigator</a:t>
            </a:r>
            <a:endParaRPr lang="en-US" sz="2400" b="1">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2400" i="1">
                <a:solidFill>
                  <a:srgbClr val="29231E"/>
                </a:solidFill>
                <a:latin typeface="Alatsi"/>
                <a:cs typeface="Alatsi"/>
                <a:sym typeface="Alatsi"/>
              </a:rPr>
              <a:t>r.witherspoon@unb.ca</a:t>
            </a:r>
            <a:endParaRPr lang="en-US" sz="2400" i="1"/>
          </a:p>
          <a:p>
            <a:pPr marL="0" marR="0" lvl="0" indent="0" algn="l" rtl="0">
              <a:lnSpc>
                <a:spcPct val="90000"/>
              </a:lnSpc>
              <a:spcBef>
                <a:spcPts val="0"/>
              </a:spcBef>
              <a:spcAft>
                <a:spcPts val="0"/>
              </a:spcAft>
              <a:buNone/>
            </a:pP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3600">
                <a:solidFill>
                  <a:srgbClr val="29231E"/>
                </a:solidFill>
                <a:latin typeface="Alatsi"/>
                <a:ea typeface="Alatsi"/>
                <a:cs typeface="Alatsi"/>
                <a:sym typeface="Alatsi"/>
              </a:rPr>
              <a:t>Erik Moore</a:t>
            </a:r>
            <a:endParaRPr lang="en-US" sz="3600" b="0" i="0" u="none" strike="noStrike" cap="none">
              <a:solidFill>
                <a:srgbClr val="29231E"/>
              </a:solidFill>
              <a:latin typeface="Alatsi"/>
              <a:ea typeface="Alatsi"/>
              <a:cs typeface="Alatsi"/>
              <a:sym typeface="Alatsi"/>
            </a:endParaRPr>
          </a:p>
          <a:p>
            <a:pPr>
              <a:lnSpc>
                <a:spcPct val="90000"/>
              </a:lnSpc>
            </a:pPr>
            <a:r>
              <a:rPr lang="en-US" sz="2400" b="0" i="0" u="none" strike="noStrike" cap="none">
                <a:solidFill>
                  <a:srgbClr val="29231E"/>
                </a:solidFill>
                <a:latin typeface="Alatsi"/>
                <a:ea typeface="Alatsi"/>
                <a:cs typeface="Alatsi"/>
                <a:sym typeface="Alatsi"/>
              </a:rPr>
              <a:t>Librarian</a:t>
            </a:r>
            <a:endParaRPr lang="en-US" sz="2400">
              <a:solidFill>
                <a:srgbClr val="29231E"/>
              </a:solidFill>
              <a:latin typeface="Alatsi"/>
              <a:cs typeface="Alatsi"/>
              <a:sym typeface="Alatsi"/>
            </a:endParaRPr>
          </a:p>
          <a:p>
            <a:pPr marL="0" marR="0" lvl="0" indent="0" algn="l" rtl="0">
              <a:lnSpc>
                <a:spcPct val="90000"/>
              </a:lnSpc>
              <a:spcBef>
                <a:spcPts val="0"/>
              </a:spcBef>
              <a:spcAft>
                <a:spcPts val="0"/>
              </a:spcAft>
              <a:buNone/>
            </a:pPr>
            <a:r>
              <a:rPr lang="en-US" sz="2400" i="1">
                <a:solidFill>
                  <a:srgbClr val="29231E"/>
                </a:solidFill>
                <a:latin typeface="Alatsi"/>
                <a:cs typeface="Alatsi"/>
                <a:sym typeface="Alatsi"/>
              </a:rPr>
              <a:t>ecmoore@unb.ca</a:t>
            </a:r>
            <a:endParaRPr lang="en-US" sz="2400" i="1"/>
          </a:p>
          <a:p>
            <a:pPr marL="0" marR="0" lvl="0" indent="0" algn="l" rtl="0">
              <a:lnSpc>
                <a:spcPct val="90000"/>
              </a:lnSpc>
              <a:spcBef>
                <a:spcPts val="0"/>
              </a:spcBef>
              <a:spcAft>
                <a:spcPts val="0"/>
              </a:spcAft>
              <a:buNone/>
            </a:pPr>
            <a:endParaRPr sz="1050"/>
          </a:p>
        </p:txBody>
      </p:sp>
      <p:pic>
        <p:nvPicPr>
          <p:cNvPr id="3" name="Picture 2" descr="A building with yellow flowers in front of it&#10;&#10;AI-generated content may be incorrect.">
            <a:extLst>
              <a:ext uri="{FF2B5EF4-FFF2-40B4-BE49-F238E27FC236}">
                <a16:creationId xmlns:a16="http://schemas.microsoft.com/office/drawing/2014/main" id="{9EF3D185-1CC9-67FD-AA5D-B4FAFD9AD342}"/>
              </a:ext>
            </a:extLst>
          </p:cNvPr>
          <p:cNvPicPr>
            <a:picLocks noChangeAspect="1"/>
          </p:cNvPicPr>
          <p:nvPr/>
        </p:nvPicPr>
        <p:blipFill>
          <a:blip r:embed="rId4"/>
          <a:stretch>
            <a:fillRect/>
          </a:stretch>
        </p:blipFill>
        <p:spPr>
          <a:xfrm>
            <a:off x="8863595" y="2697754"/>
            <a:ext cx="8395705" cy="5586960"/>
          </a:xfrm>
          <a:prstGeom prst="rect">
            <a:avLst/>
          </a:prstGeom>
        </p:spPr>
      </p:pic>
    </p:spTree>
    <p:extLst>
      <p:ext uri="{BB962C8B-B14F-4D97-AF65-F5344CB8AC3E}">
        <p14:creationId xmlns:p14="http://schemas.microsoft.com/office/powerpoint/2010/main" val="3686541713"/>
      </p:ext>
    </p:extLst>
  </p:cSld>
  <p:clrMapOvr>
    <a:masterClrMapping/>
  </p:clrMapOvr>
  <p:transition>
    <p:push/>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8"/>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96" name="Google Shape;196;p18"/>
          <p:cNvSpPr txBox="1"/>
          <p:nvPr/>
        </p:nvSpPr>
        <p:spPr>
          <a:xfrm>
            <a:off x="1028700" y="1684578"/>
            <a:ext cx="6451500" cy="689700"/>
          </a:xfrm>
          <a:prstGeom prst="rect">
            <a:avLst/>
          </a:prstGeom>
          <a:noFill/>
          <a:ln>
            <a:noFill/>
          </a:ln>
        </p:spPr>
        <p:txBody>
          <a:bodyPr spcFirstLastPara="1" wrap="square" lIns="0" tIns="0" rIns="0" bIns="0" anchor="t" anchorCtr="0">
            <a:spAutoFit/>
          </a:bodyPr>
          <a:lstStyle/>
          <a:p>
            <a:pPr marL="0" marR="0" lvl="1" indent="0" algn="just" rtl="0">
              <a:lnSpc>
                <a:spcPct val="80000"/>
              </a:lnSpc>
              <a:spcBef>
                <a:spcPts val="0"/>
              </a:spcBef>
              <a:spcAft>
                <a:spcPts val="0"/>
              </a:spcAft>
              <a:buNone/>
            </a:pPr>
            <a:r>
              <a:rPr lang="en-US" sz="5600" b="0" i="0" u="none" strike="noStrike" cap="none">
                <a:solidFill>
                  <a:srgbClr val="29231E"/>
                </a:solidFill>
                <a:latin typeface="Alatsi"/>
                <a:ea typeface="Alatsi"/>
                <a:cs typeface="Alatsi"/>
                <a:sym typeface="Alatsi"/>
              </a:rPr>
              <a:t>References</a:t>
            </a:r>
            <a:endParaRPr/>
          </a:p>
        </p:txBody>
      </p:sp>
      <p:cxnSp>
        <p:nvCxnSpPr>
          <p:cNvPr id="198" name="Google Shape;198;p18"/>
          <p:cNvCxnSpPr/>
          <p:nvPr/>
        </p:nvCxnSpPr>
        <p:spPr>
          <a:xfrm>
            <a:off x="1028700" y="1047750"/>
            <a:ext cx="6451529" cy="0"/>
          </a:xfrm>
          <a:prstGeom prst="straightConnector1">
            <a:avLst/>
          </a:prstGeom>
          <a:noFill/>
          <a:ln w="38100" cap="flat" cmpd="sng">
            <a:solidFill>
              <a:srgbClr val="29231E"/>
            </a:solidFill>
            <a:prstDash val="solid"/>
            <a:round/>
            <a:headEnd type="none" w="sm" len="sm"/>
            <a:tailEnd type="none" w="sm" len="sm"/>
          </a:ln>
        </p:spPr>
      </p:cxnSp>
      <p:sp>
        <p:nvSpPr>
          <p:cNvPr id="199" name="Google Shape;199;p18"/>
          <p:cNvSpPr txBox="1"/>
          <p:nvPr/>
        </p:nvSpPr>
        <p:spPr>
          <a:xfrm>
            <a:off x="1028700" y="2374278"/>
            <a:ext cx="16757276" cy="8024761"/>
          </a:xfrm>
          <a:prstGeom prst="rect">
            <a:avLst/>
          </a:prstGeom>
          <a:noFill/>
          <a:ln>
            <a:noFill/>
          </a:ln>
        </p:spPr>
        <p:txBody>
          <a:bodyPr spcFirstLastPara="1" wrap="square" lIns="0" tIns="0" rIns="0" bIns="0" anchor="t" anchorCtr="0">
            <a:spAutoFit/>
          </a:bodyPr>
          <a:lstStyle/>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Baker, T., Smith, L., &amp; Anissa, N. (2019).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Educ-AI-</a:t>
            </a:r>
            <a:r>
              <a:rPr lang="en-US" sz="2000" i="1" dirty="0" err="1">
                <a:effectLst/>
                <a:latin typeface="Times New Roman" panose="02020603050405020304" pitchFamily="18" charset="0"/>
                <a:ea typeface="MS Mincho" panose="02020609040205080304" pitchFamily="49" charset="-128"/>
                <a:cs typeface="Arial" panose="020B0604020202020204" pitchFamily="34" charset="0"/>
              </a:rPr>
              <a:t>tion</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 Rebooted? Exploring the future of artificial intelligence in schools and colleges</a:t>
            </a:r>
            <a:r>
              <a:rPr lang="en-US" sz="2000" dirty="0">
                <a:effectLst/>
                <a:latin typeface="Times New Roman" panose="02020603050405020304" pitchFamily="18" charset="0"/>
                <a:ea typeface="MS Mincho" panose="02020609040205080304" pitchFamily="49" charset="-128"/>
                <a:cs typeface="Arial" panose="020B0604020202020204" pitchFamily="34" charset="0"/>
              </a:rPr>
              <a:t>. Nesta.</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Braun, V., &amp; and Clarke, V. (2006). Using thematic analysis in psychology.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Qualitative Research in Psychology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3</a:t>
            </a:r>
            <a:r>
              <a:rPr lang="en-US" sz="2000" dirty="0">
                <a:effectLst/>
                <a:latin typeface="Times New Roman" panose="02020603050405020304" pitchFamily="18" charset="0"/>
                <a:ea typeface="MS Mincho" panose="02020609040205080304" pitchFamily="49" charset="-128"/>
                <a:cs typeface="Arial" panose="020B0604020202020204" pitchFamily="34" charset="0"/>
              </a:rPr>
              <a:t>(2), 77–101. https://doi.org/10.1191/1478088706qp063oa</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Chan, C. K. Y. (2023). A comprehensive AI policy education framework for university teaching and learning.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International Journal of Educational Technology in Higher Education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20</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38. https://doi.org/10.1186/s41239-023-00408-3</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Chan, C. K. Y., &amp; Hu, W. (2023). Students’ voices on generative AI: Perceptions, benefits, and challenges in higher education.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International Journal of Educational Technology in Higher Education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20</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Scopus. https://doi.org/10.1186/s41239-023-00411-8</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Chaudhuri, J., &amp; Terrones, L. (2024). Reshaping Academic Library Information Literacy Programs in the Advent of ChatGPT and Other Generative AI Technologies.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Internet Reference Services Quarterly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0</a:t>
            </a:r>
            <a:r>
              <a:rPr lang="en-US" sz="2000" dirty="0">
                <a:effectLst/>
                <a:latin typeface="Times New Roman" panose="02020603050405020304" pitchFamily="18" charset="0"/>
                <a:ea typeface="MS Mincho" panose="02020609040205080304" pitchFamily="49" charset="-128"/>
                <a:cs typeface="Arial" panose="020B0604020202020204" pitchFamily="34" charset="0"/>
              </a:rPr>
              <a:t>(0), 1–25. https://doi.org/10.1080/10875301.2024.2400132</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Chowdhury, G., &amp; Chowdhury, S. (2024). AI- and LLM-driven search tools: A paradigm shift in information access for education and research.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Journal of Information Science</a:t>
            </a:r>
            <a:r>
              <a:rPr lang="en-US" sz="2000" dirty="0">
                <a:effectLst/>
                <a:latin typeface="Times New Roman" panose="02020603050405020304" pitchFamily="18" charset="0"/>
                <a:ea typeface="MS Mincho" panose="02020609040205080304" pitchFamily="49" charset="-128"/>
                <a:cs typeface="Arial" panose="020B0604020202020204" pitchFamily="34" charset="0"/>
              </a:rPr>
              <a:t>. Scopus. https://doi.org/10.1177/01655515241284046</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Dancy, C. L., &amp; Saucier, P. K. (2022). AI and Blackness: Towards moving beyond bias and representation.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IEEE Transactions on Technology and Society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3</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31–40. https://doi.org/10.1109/TTS.2021.3125998</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Deschenes, A., &amp; McMahon, M. (2024). A Survey on Student Use of Generative AI Chatbots for Academic Research.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Evidence Based Library and Information Practice</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19</a:t>
            </a:r>
            <a:r>
              <a:rPr lang="en-US" sz="2000" dirty="0">
                <a:effectLst/>
                <a:latin typeface="Times New Roman" panose="02020603050405020304" pitchFamily="18" charset="0"/>
                <a:ea typeface="MS Mincho" panose="02020609040205080304" pitchFamily="49" charset="-128"/>
                <a:cs typeface="Arial" panose="020B0604020202020204" pitchFamily="34" charset="0"/>
              </a:rPr>
              <a:t>(2), Article 2. https://doi.org/10.18438/eblip30512</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Digital Education Council. (2024).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Digital Education Council Global AI Student Survey 2024</a:t>
            </a:r>
            <a:r>
              <a:rPr lang="en-US" sz="2000" dirty="0">
                <a:effectLst/>
                <a:latin typeface="Times New Roman" panose="02020603050405020304" pitchFamily="18" charset="0"/>
                <a:ea typeface="MS Mincho" panose="02020609040205080304" pitchFamily="49" charset="-128"/>
                <a:cs typeface="Arial" panose="020B0604020202020204" pitchFamily="34" charset="0"/>
              </a:rPr>
              <a:t>. https://www.digitaleducationcouncil.com/post/digital-education-council-global-ai-student-survey-2024</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Dong, J., Manning, K. Q., &amp; Wang, C.-H. (2024). The influence of adjustment, mental health and motivation on graduate student learning strategies during COVID-19.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Discover Psychology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4</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195. https://doi.org/10.1007/s44202-024-00314-3</a:t>
            </a:r>
            <a:endParaRPr lang="en-CA" sz="2000">
              <a:effectLst/>
              <a:latin typeface="Aptos" panose="020B0004020202020204" pitchFamily="34" charset="0"/>
              <a:ea typeface="MS Mincho" panose="02020609040205080304" pitchFamily="49" charset="-128"/>
              <a:cs typeface="Arial" panose="020B0604020202020204" pitchFamily="34" charset="0"/>
            </a:endParaRPr>
          </a:p>
          <a:p>
            <a:pPr marL="0" marR="0" lvl="0" indent="0" algn="just" rtl="0">
              <a:lnSpc>
                <a:spcPct val="100000"/>
              </a:lnSpc>
              <a:spcBef>
                <a:spcPts val="0"/>
              </a:spcBef>
              <a:spcAft>
                <a:spcPts val="0"/>
              </a:spcAft>
              <a:buNone/>
            </a:pPr>
            <a:endParaRPr lang="en-CA" sz="1600"/>
          </a:p>
        </p:txBody>
      </p:sp>
    </p:spTree>
  </p:cSld>
  <p:clrMapOvr>
    <a:masterClrMapping/>
  </p:clrMapOvr>
  <p:transition>
    <p:push/>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24A3E743-444D-0BF4-0072-750E3705B241}"/>
            </a:ext>
          </a:extLst>
        </p:cNvPr>
        <p:cNvGrpSpPr/>
        <p:nvPr/>
      </p:nvGrpSpPr>
      <p:grpSpPr>
        <a:xfrm>
          <a:off x="0" y="0"/>
          <a:ext cx="0" cy="0"/>
          <a:chOff x="0" y="0"/>
          <a:chExt cx="0" cy="0"/>
        </a:xfrm>
      </p:grpSpPr>
      <p:pic>
        <p:nvPicPr>
          <p:cNvPr id="195" name="Google Shape;195;p18">
            <a:extLst>
              <a:ext uri="{FF2B5EF4-FFF2-40B4-BE49-F238E27FC236}">
                <a16:creationId xmlns:a16="http://schemas.microsoft.com/office/drawing/2014/main" id="{43947290-E0E7-C31B-A9F4-6955FCDAB069}"/>
              </a:ext>
            </a:extLst>
          </p:cNvPr>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96" name="Google Shape;196;p18">
            <a:extLst>
              <a:ext uri="{FF2B5EF4-FFF2-40B4-BE49-F238E27FC236}">
                <a16:creationId xmlns:a16="http://schemas.microsoft.com/office/drawing/2014/main" id="{C6D6D5A1-E4E1-6FCC-87BB-DFAFBE114A23}"/>
              </a:ext>
            </a:extLst>
          </p:cNvPr>
          <p:cNvSpPr txBox="1"/>
          <p:nvPr/>
        </p:nvSpPr>
        <p:spPr>
          <a:xfrm>
            <a:off x="1028700" y="1684578"/>
            <a:ext cx="6451500" cy="689700"/>
          </a:xfrm>
          <a:prstGeom prst="rect">
            <a:avLst/>
          </a:prstGeom>
          <a:noFill/>
          <a:ln>
            <a:noFill/>
          </a:ln>
        </p:spPr>
        <p:txBody>
          <a:bodyPr spcFirstLastPara="1" wrap="square" lIns="0" tIns="0" rIns="0" bIns="0" anchor="t" anchorCtr="0">
            <a:spAutoFit/>
          </a:bodyPr>
          <a:lstStyle/>
          <a:p>
            <a:pPr marL="0" marR="0" lvl="1" indent="0" algn="just" rtl="0">
              <a:lnSpc>
                <a:spcPct val="80000"/>
              </a:lnSpc>
              <a:spcBef>
                <a:spcPts val="0"/>
              </a:spcBef>
              <a:spcAft>
                <a:spcPts val="0"/>
              </a:spcAft>
              <a:buNone/>
            </a:pPr>
            <a:r>
              <a:rPr lang="en-US" sz="5600" b="0" i="0" u="none" strike="noStrike" cap="none">
                <a:solidFill>
                  <a:srgbClr val="29231E"/>
                </a:solidFill>
                <a:latin typeface="Alatsi"/>
                <a:ea typeface="Alatsi"/>
                <a:cs typeface="Alatsi"/>
                <a:sym typeface="Alatsi"/>
              </a:rPr>
              <a:t>References</a:t>
            </a:r>
            <a:endParaRPr/>
          </a:p>
        </p:txBody>
      </p:sp>
      <p:cxnSp>
        <p:nvCxnSpPr>
          <p:cNvPr id="198" name="Google Shape;198;p18">
            <a:extLst>
              <a:ext uri="{FF2B5EF4-FFF2-40B4-BE49-F238E27FC236}">
                <a16:creationId xmlns:a16="http://schemas.microsoft.com/office/drawing/2014/main" id="{672B4FBE-E8D3-00F7-064F-3ECB8C396869}"/>
              </a:ext>
            </a:extLst>
          </p:cNvPr>
          <p:cNvCxnSpPr/>
          <p:nvPr/>
        </p:nvCxnSpPr>
        <p:spPr>
          <a:xfrm>
            <a:off x="1028700" y="1047750"/>
            <a:ext cx="6451529" cy="0"/>
          </a:xfrm>
          <a:prstGeom prst="straightConnector1">
            <a:avLst/>
          </a:prstGeom>
          <a:noFill/>
          <a:ln w="38100" cap="flat" cmpd="sng">
            <a:solidFill>
              <a:srgbClr val="29231E"/>
            </a:solidFill>
            <a:prstDash val="solid"/>
            <a:round/>
            <a:headEnd type="none" w="sm" len="sm"/>
            <a:tailEnd type="none" w="sm" len="sm"/>
          </a:ln>
        </p:spPr>
      </p:cxnSp>
      <p:sp>
        <p:nvSpPr>
          <p:cNvPr id="199" name="Google Shape;199;p18">
            <a:extLst>
              <a:ext uri="{FF2B5EF4-FFF2-40B4-BE49-F238E27FC236}">
                <a16:creationId xmlns:a16="http://schemas.microsoft.com/office/drawing/2014/main" id="{0E1388D3-C155-C2E3-317A-9BF0F0DCF1E1}"/>
              </a:ext>
            </a:extLst>
          </p:cNvPr>
          <p:cNvSpPr txBox="1"/>
          <p:nvPr/>
        </p:nvSpPr>
        <p:spPr>
          <a:xfrm>
            <a:off x="1028700" y="2374278"/>
            <a:ext cx="16757276" cy="7706725"/>
          </a:xfrm>
          <a:prstGeom prst="rect">
            <a:avLst/>
          </a:prstGeom>
          <a:noFill/>
          <a:ln>
            <a:noFill/>
          </a:ln>
        </p:spPr>
        <p:txBody>
          <a:bodyPr spcFirstLastPara="1" wrap="square" lIns="0" tIns="0" rIns="0" bIns="0" anchor="t" anchorCtr="0">
            <a:spAutoFit/>
          </a:bodyPr>
          <a:lstStyle/>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Dott, E., &amp; Charlton, T. (2024, November 20).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Is AI literacy an information skill?</a:t>
            </a:r>
            <a:r>
              <a:rPr lang="en-US" sz="2000" dirty="0">
                <a:effectLst/>
                <a:latin typeface="Times New Roman" panose="02020603050405020304" pitchFamily="18" charset="0"/>
                <a:ea typeface="MS Mincho" panose="02020609040205080304" pitchFamily="49" charset="-128"/>
                <a:cs typeface="Arial" panose="020B0604020202020204" pitchFamily="34" charset="0"/>
              </a:rPr>
              <a:t> THE Campus Learn, Share, Connect. https://www.timeshighereducation.com/campus/ai-literacy-information-skill</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Gruenhagen, J. H., Sinclair, P. M., Carroll, J.-A., Baker, P. R. A., Wilson, A., &amp; Demant, D. (2024). The rapid rise of generative AI and its implications for academic integrity: Students’ perceptions and use of chatbots for assistance with assessments.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Computers and Education: Artificial Intelligence</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7</a:t>
            </a:r>
            <a:r>
              <a:rPr lang="en-US" sz="2000" dirty="0">
                <a:effectLst/>
                <a:latin typeface="Times New Roman" panose="02020603050405020304" pitchFamily="18" charset="0"/>
                <a:ea typeface="MS Mincho" panose="02020609040205080304" pitchFamily="49" charset="-128"/>
                <a:cs typeface="Arial" panose="020B0604020202020204" pitchFamily="34" charset="0"/>
              </a:rPr>
              <a:t>, 100273. https://doi.org/10.1016/j.caeai.2024.100273</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Hegarty, N. (2011). Adult Learners as Graduate Students: Underlying Motivation in Completing Graduate Programs.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The Journal of Continuing Higher Education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59</a:t>
            </a:r>
            <a:r>
              <a:rPr lang="en-US" sz="2000" dirty="0">
                <a:effectLst/>
                <a:latin typeface="Times New Roman" panose="02020603050405020304" pitchFamily="18" charset="0"/>
                <a:ea typeface="MS Mincho" panose="02020609040205080304" pitchFamily="49" charset="-128"/>
                <a:cs typeface="Arial" panose="020B0604020202020204" pitchFamily="34" charset="0"/>
              </a:rPr>
              <a:t>(3), 146–151. https://doi.org/10.1080/07377363.2011.614883</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Johnston, H., Wells, R. F., Shanks, E. M., Boey, T., &amp; Parsons, B. N. (2024). Student perspectives on the use of generative artificial intelligence technologies in higher education.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International Journal for Educational Integrity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20</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2. https://doi.org/10.1007/s40979-024-00149-4</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Lewis, J. E., </a:t>
            </a:r>
            <a:r>
              <a:rPr lang="en-US" sz="2000" dirty="0" err="1">
                <a:effectLst/>
                <a:latin typeface="Times New Roman" panose="02020603050405020304" pitchFamily="18" charset="0"/>
                <a:ea typeface="MS Mincho" panose="02020609040205080304" pitchFamily="49" charset="-128"/>
                <a:cs typeface="Arial" panose="020B0604020202020204" pitchFamily="34" charset="0"/>
              </a:rPr>
              <a:t>Whaanga</a:t>
            </a:r>
            <a:r>
              <a:rPr lang="en-US" sz="2000" dirty="0">
                <a:effectLst/>
                <a:latin typeface="Times New Roman" panose="02020603050405020304" pitchFamily="18" charset="0"/>
                <a:ea typeface="MS Mincho" panose="02020609040205080304" pitchFamily="49" charset="-128"/>
                <a:cs typeface="Arial" panose="020B0604020202020204" pitchFamily="34" charset="0"/>
              </a:rPr>
              <a:t>, H., &amp; </a:t>
            </a:r>
            <a:r>
              <a:rPr lang="en-US" sz="2000" dirty="0" err="1">
                <a:effectLst/>
                <a:latin typeface="Times New Roman" panose="02020603050405020304" pitchFamily="18" charset="0"/>
                <a:ea typeface="MS Mincho" panose="02020609040205080304" pitchFamily="49" charset="-128"/>
                <a:cs typeface="Arial" panose="020B0604020202020204" pitchFamily="34" charset="0"/>
              </a:rPr>
              <a:t>Yolgörmez</a:t>
            </a:r>
            <a:r>
              <a:rPr lang="en-US" sz="2000" dirty="0">
                <a:effectLst/>
                <a:latin typeface="Times New Roman" panose="02020603050405020304" pitchFamily="18" charset="0"/>
                <a:ea typeface="MS Mincho" panose="02020609040205080304" pitchFamily="49" charset="-128"/>
                <a:cs typeface="Arial" panose="020B0604020202020204" pitchFamily="34" charset="0"/>
              </a:rPr>
              <a:t>, C. (2024). Abundant intelligences: Placing AI within Indigenous knowledge frameworks.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AI &amp; SOCIETY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https://doi.org/10.1007/s00146-024-02099-4</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Lo, L. S. (2023). My new favorite research partner is an AI What roles can librarians play in the future?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College and Research Libraries News</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84</a:t>
            </a:r>
            <a:r>
              <a:rPr lang="en-US" sz="2000" dirty="0">
                <a:effectLst/>
                <a:latin typeface="Times New Roman" panose="02020603050405020304" pitchFamily="18" charset="0"/>
                <a:ea typeface="MS Mincho" panose="02020609040205080304" pitchFamily="49" charset="-128"/>
                <a:cs typeface="Arial" panose="020B0604020202020204" pitchFamily="34" charset="0"/>
              </a:rPr>
              <a:t>(6), 209–211. Scopus. https://doi.org/10.5860/crln.84.6.209</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McCollum, D. L., &amp; Kajs, L. T. (2007). Applying Goal Orientation Theory in an Exploration of Student Motivations in the Domain of Educational Leadership.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Educational Research Quarterly</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31</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45–59.</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err="1">
                <a:effectLst/>
                <a:latin typeface="Times New Roman" panose="02020603050405020304" pitchFamily="18" charset="0"/>
                <a:ea typeface="MS Mincho" panose="02020609040205080304" pitchFamily="49" charset="-128"/>
                <a:cs typeface="Arial" panose="020B0604020202020204" pitchFamily="34" charset="0"/>
              </a:rPr>
              <a:t>Shoufan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 (2023). Exploring Students’ Perceptions of ChatGPT: Thematic Analysis and Follow-Up Survey.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IEEE Access</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11</a:t>
            </a:r>
            <a:r>
              <a:rPr lang="en-US" sz="2000" dirty="0">
                <a:effectLst/>
                <a:latin typeface="Times New Roman" panose="02020603050405020304" pitchFamily="18" charset="0"/>
                <a:ea typeface="MS Mincho" panose="02020609040205080304" pitchFamily="49" charset="-128"/>
                <a:cs typeface="Arial" panose="020B0604020202020204" pitchFamily="34" charset="0"/>
              </a:rPr>
              <a:t>, 38805–38818. Scopus. https://doi.org/10.1109/ACCESS.2023.3268224</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Siau, K., &amp; Wang, W. (2020). Artificial Intelligence (AI) Ethics: Ethics of AI and Ethical AI.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Journal of Database Management</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31</a:t>
            </a:r>
            <a:r>
              <a:rPr lang="en-US" sz="2000" dirty="0">
                <a:effectLst/>
                <a:latin typeface="Times New Roman" panose="02020603050405020304" pitchFamily="18" charset="0"/>
                <a:ea typeface="MS Mincho" panose="02020609040205080304" pitchFamily="49" charset="-128"/>
                <a:cs typeface="Arial" panose="020B0604020202020204" pitchFamily="34" charset="0"/>
              </a:rPr>
              <a:t>(2), 74–87. https://doi.org/10.4018/JDM.2020040105</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p:txBody>
      </p:sp>
    </p:spTree>
    <p:extLst>
      <p:ext uri="{BB962C8B-B14F-4D97-AF65-F5344CB8AC3E}">
        <p14:creationId xmlns:p14="http://schemas.microsoft.com/office/powerpoint/2010/main" val="3143709783"/>
      </p:ext>
    </p:extLst>
  </p:cSld>
  <p:clrMapOvr>
    <a:masterClrMapping/>
  </p:clrMapOvr>
  <p:transition>
    <p:push/>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8A0DAC48-3E06-67AA-B196-4E2A307E568B}"/>
            </a:ext>
          </a:extLst>
        </p:cNvPr>
        <p:cNvGrpSpPr/>
        <p:nvPr/>
      </p:nvGrpSpPr>
      <p:grpSpPr>
        <a:xfrm>
          <a:off x="0" y="0"/>
          <a:ext cx="0" cy="0"/>
          <a:chOff x="0" y="0"/>
          <a:chExt cx="0" cy="0"/>
        </a:xfrm>
      </p:grpSpPr>
      <p:pic>
        <p:nvPicPr>
          <p:cNvPr id="195" name="Google Shape;195;p18">
            <a:extLst>
              <a:ext uri="{FF2B5EF4-FFF2-40B4-BE49-F238E27FC236}">
                <a16:creationId xmlns:a16="http://schemas.microsoft.com/office/drawing/2014/main" id="{516F3F7B-F071-ECAD-584F-FE4108006A88}"/>
              </a:ext>
            </a:extLst>
          </p:cNvPr>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96" name="Google Shape;196;p18">
            <a:extLst>
              <a:ext uri="{FF2B5EF4-FFF2-40B4-BE49-F238E27FC236}">
                <a16:creationId xmlns:a16="http://schemas.microsoft.com/office/drawing/2014/main" id="{11965228-AFCC-267B-659D-869895A3EFC8}"/>
              </a:ext>
            </a:extLst>
          </p:cNvPr>
          <p:cNvSpPr txBox="1"/>
          <p:nvPr/>
        </p:nvSpPr>
        <p:spPr>
          <a:xfrm>
            <a:off x="1028700" y="1684578"/>
            <a:ext cx="6451500" cy="689700"/>
          </a:xfrm>
          <a:prstGeom prst="rect">
            <a:avLst/>
          </a:prstGeom>
          <a:noFill/>
          <a:ln>
            <a:noFill/>
          </a:ln>
        </p:spPr>
        <p:txBody>
          <a:bodyPr spcFirstLastPara="1" wrap="square" lIns="0" tIns="0" rIns="0" bIns="0" anchor="t" anchorCtr="0">
            <a:spAutoFit/>
          </a:bodyPr>
          <a:lstStyle/>
          <a:p>
            <a:pPr marL="0" marR="0" lvl="1" indent="0" algn="just" rtl="0">
              <a:lnSpc>
                <a:spcPct val="80000"/>
              </a:lnSpc>
              <a:spcBef>
                <a:spcPts val="0"/>
              </a:spcBef>
              <a:spcAft>
                <a:spcPts val="0"/>
              </a:spcAft>
              <a:buNone/>
            </a:pPr>
            <a:r>
              <a:rPr lang="en-US" sz="5600" b="0" i="0" u="none" strike="noStrike" cap="none">
                <a:solidFill>
                  <a:srgbClr val="29231E"/>
                </a:solidFill>
                <a:latin typeface="Alatsi"/>
                <a:ea typeface="Alatsi"/>
                <a:cs typeface="Alatsi"/>
                <a:sym typeface="Alatsi"/>
              </a:rPr>
              <a:t>References</a:t>
            </a:r>
            <a:endParaRPr/>
          </a:p>
        </p:txBody>
      </p:sp>
      <p:cxnSp>
        <p:nvCxnSpPr>
          <p:cNvPr id="198" name="Google Shape;198;p18">
            <a:extLst>
              <a:ext uri="{FF2B5EF4-FFF2-40B4-BE49-F238E27FC236}">
                <a16:creationId xmlns:a16="http://schemas.microsoft.com/office/drawing/2014/main" id="{1213CBC3-D234-1618-1BEB-A3FEA3514B61}"/>
              </a:ext>
            </a:extLst>
          </p:cNvPr>
          <p:cNvCxnSpPr/>
          <p:nvPr/>
        </p:nvCxnSpPr>
        <p:spPr>
          <a:xfrm>
            <a:off x="1028700" y="1047750"/>
            <a:ext cx="6451529" cy="0"/>
          </a:xfrm>
          <a:prstGeom prst="straightConnector1">
            <a:avLst/>
          </a:prstGeom>
          <a:noFill/>
          <a:ln w="38100" cap="flat" cmpd="sng">
            <a:solidFill>
              <a:srgbClr val="29231E"/>
            </a:solidFill>
            <a:prstDash val="solid"/>
            <a:round/>
            <a:headEnd type="none" w="sm" len="sm"/>
            <a:tailEnd type="none" w="sm" len="sm"/>
          </a:ln>
        </p:spPr>
      </p:cxnSp>
      <p:sp>
        <p:nvSpPr>
          <p:cNvPr id="199" name="Google Shape;199;p18">
            <a:extLst>
              <a:ext uri="{FF2B5EF4-FFF2-40B4-BE49-F238E27FC236}">
                <a16:creationId xmlns:a16="http://schemas.microsoft.com/office/drawing/2014/main" id="{28E08F04-2E47-3D06-FC38-90D957D805CF}"/>
              </a:ext>
            </a:extLst>
          </p:cNvPr>
          <p:cNvSpPr txBox="1"/>
          <p:nvPr/>
        </p:nvSpPr>
        <p:spPr>
          <a:xfrm>
            <a:off x="1028700" y="2374278"/>
            <a:ext cx="16757276" cy="4441409"/>
          </a:xfrm>
          <a:prstGeom prst="rect">
            <a:avLst/>
          </a:prstGeom>
          <a:noFill/>
          <a:ln>
            <a:noFill/>
          </a:ln>
        </p:spPr>
        <p:txBody>
          <a:bodyPr spcFirstLastPara="1" wrap="square" lIns="0" tIns="0" rIns="0" bIns="0" anchor="t" anchorCtr="0">
            <a:spAutoFit/>
          </a:bodyPr>
          <a:lstStyle/>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Strzelecki, A. (2024). Students’ Acceptance of ChatGPT in Higher Education: An Extended Unified Theory of Acceptance and Use of Technology.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Innovative Higher Education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49</a:t>
            </a:r>
            <a:r>
              <a:rPr lang="en-US" sz="2000" dirty="0">
                <a:effectLst/>
                <a:latin typeface="Times New Roman" panose="02020603050405020304" pitchFamily="18" charset="0"/>
                <a:ea typeface="MS Mincho" panose="02020609040205080304" pitchFamily="49" charset="-128"/>
                <a:cs typeface="Arial" panose="020B0604020202020204" pitchFamily="34" charset="0"/>
              </a:rPr>
              <a:t>(2), 223–245. </a:t>
            </a:r>
            <a:r>
              <a:rPr lang="en-US" sz="2000" dirty="0">
                <a:effectLst/>
                <a:latin typeface="Times New Roman" panose="02020603050405020304" pitchFamily="18" charset="0"/>
                <a:ea typeface="MS Mincho" panose="02020609040205080304" pitchFamily="49" charset="-128"/>
                <a:cs typeface="Arial" panose="020B0604020202020204" pitchFamily="34" charset="0"/>
                <a:hlinkClick r:id="rId4"/>
              </a:rPr>
              <a:t>https://doi.org/10.1007/s10755-023-09686-1</a:t>
            </a:r>
            <a:endParaRPr lang="en-US" sz="2000" dirty="0">
              <a:effectLst/>
              <a:latin typeface="Times New Roman" panose="02020603050405020304" pitchFamily="18"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University of New Brunswick (n.d</a:t>
            </a:r>
            <a:r>
              <a:rPr lang="en-US" sz="2000" dirty="0">
                <a:latin typeface="Times New Roman" panose="02020603050405020304" pitchFamily="18" charset="0"/>
                <a:ea typeface="MS Mincho" panose="02020609040205080304" pitchFamily="49" charset="-128"/>
                <a:cs typeface="Arial" panose="020B0604020202020204" pitchFamily="34" charset="0"/>
              </a:rPr>
              <a:t>.) </a:t>
            </a:r>
            <a:r>
              <a:rPr lang="en-US" sz="2000" i="1" dirty="0">
                <a:latin typeface="Times New Roman" panose="02020603050405020304" pitchFamily="18" charset="0"/>
                <a:ea typeface="MS Mincho" panose="02020609040205080304" pitchFamily="49" charset="-128"/>
                <a:cs typeface="Arial" panose="020B0604020202020204" pitchFamily="34" charset="0"/>
              </a:rPr>
              <a:t>Quick Facts. </a:t>
            </a:r>
            <a:r>
              <a:rPr lang="en-US" sz="2000" dirty="0">
                <a:latin typeface="Times New Roman" panose="02020603050405020304" pitchFamily="18" charset="0"/>
                <a:cs typeface="Times New Roman" panose="02020603050405020304" pitchFamily="18" charset="0"/>
                <a:hlinkClick r:id="rId5"/>
              </a:rPr>
              <a:t>https://www.unb.ca/aboutunb/quickfacts.html - </a:t>
            </a:r>
            <a:endParaRPr lang="en-CA" sz="2000" dirty="0">
              <a:effectLst/>
              <a:latin typeface="Times New Roman" panose="02020603050405020304" pitchFamily="18" charset="0"/>
              <a:ea typeface="MS Mincho" panose="02020609040205080304" pitchFamily="49" charset="-128"/>
              <a:cs typeface="Times New Roman" panose="02020603050405020304" pitchFamily="18"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Walters, W. H., &amp; Wilder, E. I. (2023). Fabrication and errors in the bibliographic citations generated by ChatGPT.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Scientific Reports</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13</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14045. https://doi.org/10.1038/s41598-023-41032-5</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buNone/>
            </a:pPr>
            <a:r>
              <a:rPr lang="en-US" sz="2000" dirty="0">
                <a:effectLst/>
                <a:latin typeface="Times New Roman" panose="02020603050405020304" pitchFamily="18" charset="0"/>
                <a:ea typeface="MS Mincho" panose="02020609040205080304" pitchFamily="49" charset="-128"/>
                <a:cs typeface="Arial" panose="020B0604020202020204" pitchFamily="34" charset="0"/>
              </a:rPr>
              <a:t>Wang, C., Wang, H., Li, Y., Dai, J., Gu, X., &amp; Yu, T. (2024). Factors Influencing University Students’ Behavioral Intention to Use Generative Artificial Intelligence: Integrating the Theory of Planned Behavior and AI Literacy.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International Journal of Human–Computer Interaction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0</a:t>
            </a:r>
            <a:r>
              <a:rPr lang="en-US" sz="2000" dirty="0">
                <a:effectLst/>
                <a:latin typeface="Times New Roman" panose="02020603050405020304" pitchFamily="18" charset="0"/>
                <a:ea typeface="MS Mincho" panose="02020609040205080304" pitchFamily="49" charset="-128"/>
                <a:cs typeface="Arial" panose="020B0604020202020204" pitchFamily="34" charset="0"/>
              </a:rPr>
              <a:t>(0), 1–23. https://doi.org/10.1080/10447318.2024.2383033</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a:lnSpc>
                <a:spcPct val="116000"/>
              </a:lnSpc>
              <a:spcAft>
                <a:spcPts val="800"/>
              </a:spcAft>
            </a:pPr>
            <a:r>
              <a:rPr lang="en-US" sz="2000" dirty="0">
                <a:effectLst/>
                <a:latin typeface="Times New Roman" panose="02020603050405020304" pitchFamily="18" charset="0"/>
                <a:ea typeface="MS Mincho" panose="02020609040205080304" pitchFamily="49" charset="-128"/>
                <a:cs typeface="Arial" panose="020B0604020202020204" pitchFamily="34" charset="0"/>
              </a:rPr>
              <a:t>Zawacki-Richter, O., Marín, V. I., Bond, M., &amp; Gouverneur, F. (2019). Systematic review of research on artificial intelligence applications in higher education – where are the educators?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International Journal of Educational Technology in Higher Education</a:t>
            </a:r>
            <a:r>
              <a:rPr lang="en-US" sz="2000" dirty="0">
                <a:effectLst/>
                <a:latin typeface="Times New Roman" panose="02020603050405020304" pitchFamily="18" charset="0"/>
                <a:ea typeface="MS Mincho" panose="02020609040205080304" pitchFamily="49" charset="-128"/>
                <a:cs typeface="Arial" panose="020B0604020202020204" pitchFamily="34" charset="0"/>
              </a:rPr>
              <a:t>, </a:t>
            </a:r>
            <a:r>
              <a:rPr lang="en-US" sz="2000" i="1" dirty="0">
                <a:effectLst/>
                <a:latin typeface="Times New Roman" panose="02020603050405020304" pitchFamily="18" charset="0"/>
                <a:ea typeface="MS Mincho" panose="02020609040205080304" pitchFamily="49" charset="-128"/>
                <a:cs typeface="Arial" panose="020B0604020202020204" pitchFamily="34" charset="0"/>
              </a:rPr>
              <a:t>16</a:t>
            </a:r>
            <a:r>
              <a:rPr lang="en-US" sz="2000" dirty="0">
                <a:effectLst/>
                <a:latin typeface="Times New Roman" panose="02020603050405020304" pitchFamily="18" charset="0"/>
                <a:ea typeface="MS Mincho" panose="02020609040205080304" pitchFamily="49" charset="-128"/>
                <a:cs typeface="Arial" panose="020B0604020202020204" pitchFamily="34" charset="0"/>
              </a:rPr>
              <a:t>(1), 39. https://doi.org/10.1186/s41239-019-0171-0</a:t>
            </a:r>
            <a:endParaRPr lang="en-CA" sz="2000" dirty="0">
              <a:effectLst/>
              <a:latin typeface="Aptos" panose="020B0004020202020204" pitchFamily="34" charset="0"/>
              <a:ea typeface="MS Mincho" panose="02020609040205080304" pitchFamily="49" charset="-128"/>
              <a:cs typeface="Arial" panose="020B0604020202020204" pitchFamily="34" charset="0"/>
            </a:endParaRPr>
          </a:p>
          <a:p>
            <a:pPr marL="0" marR="0" lvl="0" indent="0" algn="just" rtl="0">
              <a:lnSpc>
                <a:spcPct val="100000"/>
              </a:lnSpc>
              <a:spcBef>
                <a:spcPts val="0"/>
              </a:spcBef>
              <a:spcAft>
                <a:spcPts val="0"/>
              </a:spcAft>
              <a:buNone/>
            </a:pPr>
            <a:endParaRPr dirty="0"/>
          </a:p>
        </p:txBody>
      </p:sp>
    </p:spTree>
    <p:extLst>
      <p:ext uri="{BB962C8B-B14F-4D97-AF65-F5344CB8AC3E}">
        <p14:creationId xmlns:p14="http://schemas.microsoft.com/office/powerpoint/2010/main" val="788052593"/>
      </p:ext>
    </p:extLst>
  </p:cSld>
  <p:clrMapOvr>
    <a:masterClrMapping/>
  </p:clrMapOvr>
  <p:transition>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pic>
        <p:nvPicPr>
          <p:cNvPr id="53" name="Google Shape;53;p8"/>
          <p:cNvPicPr preferRelativeResize="0"/>
          <p:nvPr/>
        </p:nvPicPr>
        <p:blipFill>
          <a:blip r:embed="rId3">
            <a:alphaModFix/>
          </a:blip>
          <a:stretch>
            <a:fillRect/>
          </a:stretch>
        </p:blipFill>
        <p:spPr>
          <a:xfrm>
            <a:off x="-4662" y="0"/>
            <a:ext cx="7442200" cy="10287000"/>
          </a:xfrm>
          <a:prstGeom prst="rect">
            <a:avLst/>
          </a:prstGeom>
          <a:noFill/>
          <a:ln>
            <a:noFill/>
          </a:ln>
        </p:spPr>
      </p:pic>
      <p:pic>
        <p:nvPicPr>
          <p:cNvPr id="54" name="Google Shape;54;p8"/>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55" name="Google Shape;55;p8"/>
          <p:cNvSpPr txBox="1"/>
          <p:nvPr/>
        </p:nvSpPr>
        <p:spPr>
          <a:xfrm>
            <a:off x="8778654" y="2633345"/>
            <a:ext cx="8480700" cy="6204776"/>
          </a:xfrm>
          <a:prstGeom prst="rect">
            <a:avLst/>
          </a:prstGeom>
          <a:noFill/>
          <a:ln>
            <a:noFill/>
          </a:ln>
        </p:spPr>
        <p:txBody>
          <a:bodyPr spcFirstLastPara="1" wrap="square" lIns="0" tIns="0" rIns="0" bIns="0" anchor="t" anchorCtr="0">
            <a:spAutoFit/>
          </a:bodyPr>
          <a:lstStyle/>
          <a:p>
            <a:pPr marL="1209041" marR="0" lvl="1" indent="-604520" algn="l" rtl="0">
              <a:lnSpc>
                <a:spcPct val="120000"/>
              </a:lnSpc>
              <a:spcBef>
                <a:spcPts val="0"/>
              </a:spcBef>
              <a:spcAft>
                <a:spcPts val="0"/>
              </a:spcAft>
              <a:buClr>
                <a:srgbClr val="29231E"/>
              </a:buClr>
              <a:buSzPts val="5600"/>
              <a:buFont typeface="Alatsi"/>
              <a:buAutoNum type="arabicPeriod"/>
            </a:pPr>
            <a:r>
              <a:rPr lang="en-US" sz="5600" dirty="0">
                <a:solidFill>
                  <a:srgbClr val="29231E"/>
                </a:solidFill>
                <a:latin typeface="Alatsi"/>
                <a:ea typeface="Alatsi"/>
                <a:cs typeface="Alatsi"/>
                <a:sym typeface="Alatsi"/>
              </a:rPr>
              <a:t>I</a:t>
            </a:r>
            <a:r>
              <a:rPr lang="en-US" sz="5600" b="0" i="0" u="none" strike="noStrike" cap="none" dirty="0">
                <a:solidFill>
                  <a:srgbClr val="29231E"/>
                </a:solidFill>
                <a:latin typeface="Alatsi"/>
                <a:ea typeface="Alatsi"/>
                <a:cs typeface="Alatsi"/>
                <a:sym typeface="Alatsi"/>
              </a:rPr>
              <a:t>ntroduction</a:t>
            </a:r>
            <a:endParaRPr lang="en-US" sz="5600" dirty="0">
              <a:solidFill>
                <a:srgbClr val="29231E"/>
              </a:solidFill>
              <a:latin typeface="Alatsi"/>
              <a:ea typeface="Alatsi"/>
              <a:cs typeface="Alatsi"/>
              <a:sym typeface="Alatsi"/>
            </a:endParaRPr>
          </a:p>
          <a:p>
            <a:pPr marL="1209041" marR="0" lvl="1" indent="-604520" algn="l" rtl="0">
              <a:lnSpc>
                <a:spcPct val="120000"/>
              </a:lnSpc>
              <a:spcBef>
                <a:spcPts val="0"/>
              </a:spcBef>
              <a:spcAft>
                <a:spcPts val="0"/>
              </a:spcAft>
              <a:buClr>
                <a:srgbClr val="29231E"/>
              </a:buClr>
              <a:buSzPts val="5600"/>
              <a:buFont typeface="Alatsi"/>
              <a:buAutoNum type="arabicPeriod"/>
            </a:pPr>
            <a:r>
              <a:rPr lang="en-US" sz="5600" dirty="0">
                <a:solidFill>
                  <a:srgbClr val="29231E"/>
                </a:solidFill>
                <a:latin typeface="Alatsi"/>
                <a:cs typeface="Alatsi"/>
                <a:sym typeface="Alatsi"/>
              </a:rPr>
              <a:t>Background</a:t>
            </a:r>
            <a:endParaRPr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600" b="0" i="0" u="none" strike="noStrike" cap="none" dirty="0">
                <a:solidFill>
                  <a:srgbClr val="29231E"/>
                </a:solidFill>
                <a:latin typeface="Alatsi"/>
                <a:ea typeface="Alatsi"/>
                <a:cs typeface="Alatsi"/>
                <a:sym typeface="Alatsi"/>
              </a:rPr>
              <a:t>Methods</a:t>
            </a:r>
            <a:endParaRPr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600" b="0" i="0" u="none" strike="noStrike" cap="none" dirty="0">
                <a:solidFill>
                  <a:srgbClr val="29231E"/>
                </a:solidFill>
                <a:latin typeface="Alatsi"/>
                <a:ea typeface="Alatsi"/>
                <a:cs typeface="Alatsi"/>
                <a:sym typeface="Alatsi"/>
              </a:rPr>
              <a:t>Findings</a:t>
            </a:r>
            <a:endParaRPr dirty="0"/>
          </a:p>
          <a:p>
            <a:pPr marL="1209041" marR="0" lvl="1" indent="-604520" algn="l" rtl="0">
              <a:lnSpc>
                <a:spcPct val="120000"/>
              </a:lnSpc>
              <a:spcBef>
                <a:spcPts val="0"/>
              </a:spcBef>
              <a:spcAft>
                <a:spcPts val="0"/>
              </a:spcAft>
              <a:buClr>
                <a:srgbClr val="29231E"/>
              </a:buClr>
              <a:buSzPts val="5600"/>
              <a:buFont typeface="Alatsi"/>
              <a:buAutoNum type="arabicPeriod"/>
            </a:pPr>
            <a:r>
              <a:rPr lang="en-US" sz="5600" b="0" i="0" u="none" strike="noStrike" cap="none" dirty="0">
                <a:solidFill>
                  <a:srgbClr val="29231E"/>
                </a:solidFill>
                <a:latin typeface="Alatsi"/>
                <a:ea typeface="Alatsi"/>
                <a:cs typeface="Alatsi"/>
                <a:sym typeface="Alatsi"/>
              </a:rPr>
              <a:t>Discussion</a:t>
            </a:r>
          </a:p>
          <a:p>
            <a:pPr marL="1209041" marR="0" lvl="1" indent="-604520" algn="l" rtl="0">
              <a:lnSpc>
                <a:spcPct val="120000"/>
              </a:lnSpc>
              <a:spcBef>
                <a:spcPts val="0"/>
              </a:spcBef>
              <a:spcAft>
                <a:spcPts val="0"/>
              </a:spcAft>
              <a:buClr>
                <a:srgbClr val="29231E"/>
              </a:buClr>
              <a:buSzPts val="5600"/>
              <a:buFont typeface="Alatsi"/>
              <a:buAutoNum type="arabicPeriod"/>
            </a:pPr>
            <a:r>
              <a:rPr lang="en-US" sz="5600" dirty="0">
                <a:solidFill>
                  <a:srgbClr val="29231E"/>
                </a:solidFill>
                <a:latin typeface="Alatsi"/>
                <a:cs typeface="Alatsi"/>
                <a:sym typeface="Alatsi"/>
              </a:rPr>
              <a:t>Questions</a:t>
            </a:r>
            <a:endParaRPr dirty="0"/>
          </a:p>
        </p:txBody>
      </p:sp>
    </p:spTree>
  </p:cSld>
  <p:clrMapOvr>
    <a:masterClrMapping/>
  </p:clrMapOvr>
  <p:transition>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pic>
        <p:nvPicPr>
          <p:cNvPr id="60" name="Google Shape;60;p9"/>
          <p:cNvPicPr preferRelativeResize="0"/>
          <p:nvPr/>
        </p:nvPicPr>
        <p:blipFill>
          <a:blip r:embed="rId3">
            <a:alphaModFix/>
          </a:blip>
          <a:stretch>
            <a:fillRect/>
          </a:stretch>
        </p:blipFill>
        <p:spPr>
          <a:xfrm>
            <a:off x="0" y="0"/>
            <a:ext cx="18288000" cy="10412027"/>
          </a:xfrm>
          <a:prstGeom prst="rect">
            <a:avLst/>
          </a:prstGeom>
          <a:noFill/>
          <a:ln>
            <a:noFill/>
          </a:ln>
        </p:spPr>
      </p:pic>
      <p:grpSp>
        <p:nvGrpSpPr>
          <p:cNvPr id="61" name="Google Shape;61;p9"/>
          <p:cNvGrpSpPr/>
          <p:nvPr/>
        </p:nvGrpSpPr>
        <p:grpSpPr>
          <a:xfrm>
            <a:off x="2277056" y="3600450"/>
            <a:ext cx="13733888" cy="3086100"/>
            <a:chOff x="0" y="0"/>
            <a:chExt cx="3617156" cy="812800"/>
          </a:xfrm>
        </p:grpSpPr>
        <p:sp>
          <p:nvSpPr>
            <p:cNvPr id="62" name="Google Shape;62;p9"/>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63" name="Google Shape;63;p9"/>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64" name="Google Shape;64;p9"/>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65" name="Google Shape;65;p9"/>
          <p:cNvSpPr txBox="1"/>
          <p:nvPr/>
        </p:nvSpPr>
        <p:spPr>
          <a:xfrm>
            <a:off x="2707926" y="4362450"/>
            <a:ext cx="7512706" cy="1903342"/>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0307" b="0" i="0" u="none" strike="noStrike" cap="none">
                <a:solidFill>
                  <a:srgbClr val="29231E"/>
                </a:solidFill>
                <a:latin typeface="Alatsi"/>
                <a:ea typeface="Alatsi"/>
                <a:cs typeface="Alatsi"/>
                <a:sym typeface="Alatsi"/>
              </a:rPr>
              <a:t>Introduction</a:t>
            </a:r>
            <a:endParaRPr dirty="0"/>
          </a:p>
        </p:txBody>
      </p:sp>
      <p:cxnSp>
        <p:nvCxnSpPr>
          <p:cNvPr id="67" name="Google Shape;67;p9"/>
          <p:cNvCxnSpPr/>
          <p:nvPr/>
        </p:nvCxnSpPr>
        <p:spPr>
          <a:xfrm>
            <a:off x="11838353" y="5162550"/>
            <a:ext cx="2890284" cy="0"/>
          </a:xfrm>
          <a:prstGeom prst="straightConnector1">
            <a:avLst/>
          </a:prstGeom>
          <a:noFill/>
          <a:ln w="38100" cap="flat" cmpd="sng">
            <a:solidFill>
              <a:srgbClr val="29231E"/>
            </a:solidFill>
            <a:prstDash val="solid"/>
            <a:round/>
            <a:headEnd type="none" w="sm" len="sm"/>
            <a:tailEnd type="none" w="sm" len="sm"/>
          </a:ln>
        </p:spPr>
      </p:cxnSp>
      <p:sp>
        <p:nvSpPr>
          <p:cNvPr id="68" name="Google Shape;68;p9"/>
          <p:cNvSpPr txBox="1"/>
          <p:nvPr/>
        </p:nvSpPr>
        <p:spPr>
          <a:xfrm>
            <a:off x="15113013" y="4972050"/>
            <a:ext cx="548400" cy="3693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0" i="0" u="none" strike="noStrike" cap="none">
                <a:solidFill>
                  <a:srgbClr val="29231E"/>
                </a:solidFill>
                <a:latin typeface="Courier Prime"/>
                <a:ea typeface="Courier Prime"/>
                <a:cs typeface="Courier Prime"/>
                <a:sym typeface="Courier Prime"/>
              </a:rPr>
              <a:t>001</a:t>
            </a:r>
            <a:endParaRPr/>
          </a:p>
        </p:txBody>
      </p:sp>
    </p:spTree>
  </p:cSld>
  <p:clrMapOvr>
    <a:masterClrMapping/>
  </p:clrMapOvr>
  <p:transition>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grpSp>
        <p:nvGrpSpPr>
          <p:cNvPr id="83" name="Google Shape;83;p11"/>
          <p:cNvGrpSpPr/>
          <p:nvPr/>
        </p:nvGrpSpPr>
        <p:grpSpPr>
          <a:xfrm>
            <a:off x="1028700" y="3984238"/>
            <a:ext cx="5274062" cy="5274062"/>
            <a:chOff x="0" y="0"/>
            <a:chExt cx="1389053" cy="1389053"/>
          </a:xfrm>
        </p:grpSpPr>
        <p:sp>
          <p:nvSpPr>
            <p:cNvPr id="84" name="Google Shape;84;p11"/>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85" name="Google Shape;85;p11"/>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6" name="Google Shape;86;p11"/>
          <p:cNvGrpSpPr/>
          <p:nvPr/>
        </p:nvGrpSpPr>
        <p:grpSpPr>
          <a:xfrm>
            <a:off x="6506969" y="3984238"/>
            <a:ext cx="5274062" cy="5274062"/>
            <a:chOff x="0" y="0"/>
            <a:chExt cx="1389053" cy="1389053"/>
          </a:xfrm>
        </p:grpSpPr>
        <p:sp>
          <p:nvSpPr>
            <p:cNvPr id="87" name="Google Shape;87;p11"/>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88" name="Google Shape;88;p11"/>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9" name="Google Shape;89;p11"/>
          <p:cNvGrpSpPr/>
          <p:nvPr/>
        </p:nvGrpSpPr>
        <p:grpSpPr>
          <a:xfrm>
            <a:off x="11985238" y="3984238"/>
            <a:ext cx="5274062" cy="5274062"/>
            <a:chOff x="0" y="0"/>
            <a:chExt cx="1389053" cy="1389053"/>
          </a:xfrm>
        </p:grpSpPr>
        <p:sp>
          <p:nvSpPr>
            <p:cNvPr id="90" name="Google Shape;90;p11"/>
            <p:cNvSpPr/>
            <p:nvPr/>
          </p:nvSpPr>
          <p:spPr>
            <a:xfrm>
              <a:off x="0" y="0"/>
              <a:ext cx="1389053" cy="1389053"/>
            </a:xfrm>
            <a:custGeom>
              <a:avLst/>
              <a:gdLst/>
              <a:ahLst/>
              <a:cxnLst/>
              <a:rect l="l" t="t" r="r" b="b"/>
              <a:pathLst>
                <a:path w="1389053" h="1389053" extrusionOk="0">
                  <a:moveTo>
                    <a:pt x="0" y="0"/>
                  </a:moveTo>
                  <a:lnTo>
                    <a:pt x="1389053" y="0"/>
                  </a:lnTo>
                  <a:lnTo>
                    <a:pt x="1389053" y="1389053"/>
                  </a:lnTo>
                  <a:lnTo>
                    <a:pt x="0" y="1389053"/>
                  </a:lnTo>
                  <a:close/>
                </a:path>
              </a:pathLst>
            </a:custGeom>
            <a:solidFill>
              <a:srgbClr val="000000"/>
            </a:solidFill>
            <a:ln>
              <a:noFill/>
            </a:ln>
          </p:spPr>
          <p:txBody>
            <a:bodyPr/>
            <a:lstStyle/>
            <a:p>
              <a:endParaRPr lang="en-CA"/>
            </a:p>
          </p:txBody>
        </p:sp>
        <p:sp>
          <p:nvSpPr>
            <p:cNvPr id="91" name="Google Shape;91;p11"/>
            <p:cNvSpPr txBox="1"/>
            <p:nvPr/>
          </p:nvSpPr>
          <p:spPr>
            <a:xfrm>
              <a:off x="0" y="9525"/>
              <a:ext cx="1389053" cy="1379528"/>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92" name="Google Shape;92;p11"/>
          <p:cNvPicPr preferRelativeResize="0"/>
          <p:nvPr/>
        </p:nvPicPr>
        <p:blipFill>
          <a:blip r:embed="rId3">
            <a:alphaModFix/>
          </a:blip>
          <a:stretch>
            <a:fillRect/>
          </a:stretch>
        </p:blipFill>
        <p:spPr>
          <a:xfrm>
            <a:off x="0" y="0"/>
            <a:ext cx="18288000" cy="10287000"/>
          </a:xfrm>
          <a:prstGeom prst="rect">
            <a:avLst/>
          </a:prstGeom>
          <a:noFill/>
          <a:ln>
            <a:noFill/>
          </a:ln>
        </p:spPr>
      </p:pic>
      <p:cxnSp>
        <p:nvCxnSpPr>
          <p:cNvPr id="93" name="Google Shape;93;p11"/>
          <p:cNvCxnSpPr/>
          <p:nvPr/>
        </p:nvCxnSpPr>
        <p:spPr>
          <a:xfrm>
            <a:off x="1028700" y="2909924"/>
            <a:ext cx="16230600" cy="0"/>
          </a:xfrm>
          <a:prstGeom prst="straightConnector1">
            <a:avLst/>
          </a:prstGeom>
          <a:noFill/>
          <a:ln w="38100" cap="flat" cmpd="sng">
            <a:solidFill>
              <a:srgbClr val="29231E"/>
            </a:solidFill>
            <a:prstDash val="solid"/>
            <a:round/>
            <a:headEnd type="none" w="sm" len="sm"/>
            <a:tailEnd type="none" w="sm" len="sm"/>
          </a:ln>
        </p:spPr>
      </p:cxnSp>
      <p:sp>
        <p:nvSpPr>
          <p:cNvPr id="94" name="Google Shape;94;p11"/>
          <p:cNvSpPr txBox="1"/>
          <p:nvPr/>
        </p:nvSpPr>
        <p:spPr>
          <a:xfrm>
            <a:off x="1087332" y="1133475"/>
            <a:ext cx="5215430" cy="861774"/>
          </a:xfrm>
          <a:prstGeom prst="rect">
            <a:avLst/>
          </a:prstGeom>
          <a:noFill/>
          <a:ln>
            <a:noFill/>
          </a:ln>
        </p:spPr>
        <p:txBody>
          <a:bodyPr spcFirstLastPara="1" wrap="square" lIns="0" tIns="0" rIns="0" bIns="0" anchor="t" anchorCtr="0">
            <a:spAutoFit/>
          </a:bodyPr>
          <a:lstStyle/>
          <a:p>
            <a:pPr marL="0" marR="0" lvl="1" indent="0" algn="l" rtl="0">
              <a:lnSpc>
                <a:spcPct val="100000"/>
              </a:lnSpc>
              <a:spcBef>
                <a:spcPts val="0"/>
              </a:spcBef>
              <a:spcAft>
                <a:spcPts val="0"/>
              </a:spcAft>
              <a:buNone/>
            </a:pPr>
            <a:r>
              <a:rPr lang="en-US" sz="5600" dirty="0">
                <a:solidFill>
                  <a:srgbClr val="29231E"/>
                </a:solidFill>
                <a:latin typeface="Alatsi"/>
                <a:cs typeface="Alatsi"/>
                <a:sym typeface="Alatsi"/>
              </a:rPr>
              <a:t>About UNB</a:t>
            </a:r>
            <a:endParaRPr dirty="0"/>
          </a:p>
        </p:txBody>
      </p:sp>
      <p:sp>
        <p:nvSpPr>
          <p:cNvPr id="95" name="Google Shape;95;p11"/>
          <p:cNvSpPr txBox="1"/>
          <p:nvPr/>
        </p:nvSpPr>
        <p:spPr>
          <a:xfrm>
            <a:off x="1232909" y="4221019"/>
            <a:ext cx="3682494" cy="6647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4800" dirty="0">
                <a:solidFill>
                  <a:srgbClr val="FFFCF9"/>
                </a:solidFill>
                <a:latin typeface="Alatsi"/>
                <a:ea typeface="Alatsi"/>
                <a:cs typeface="Alatsi"/>
                <a:sym typeface="Alatsi"/>
              </a:rPr>
              <a:t>W</a:t>
            </a:r>
            <a:r>
              <a:rPr lang="en-US" sz="4800" b="0" i="0" u="none" strike="noStrike" cap="none" dirty="0">
                <a:solidFill>
                  <a:srgbClr val="FFFCF9"/>
                </a:solidFill>
                <a:latin typeface="Alatsi"/>
                <a:ea typeface="Alatsi"/>
                <a:cs typeface="Alatsi"/>
                <a:sym typeface="Alatsi"/>
              </a:rPr>
              <a:t>hat?</a:t>
            </a:r>
            <a:endParaRPr sz="4800" dirty="0"/>
          </a:p>
        </p:txBody>
      </p:sp>
      <p:sp>
        <p:nvSpPr>
          <p:cNvPr id="96" name="Google Shape;96;p11"/>
          <p:cNvSpPr txBox="1"/>
          <p:nvPr/>
        </p:nvSpPr>
        <p:spPr>
          <a:xfrm>
            <a:off x="1232909" y="5401185"/>
            <a:ext cx="4799182" cy="3016210"/>
          </a:xfrm>
          <a:prstGeom prst="rect">
            <a:avLst/>
          </a:prstGeom>
          <a:noFill/>
          <a:ln>
            <a:noFill/>
          </a:ln>
        </p:spPr>
        <p:txBody>
          <a:bodyPr spcFirstLastPara="1" wrap="square" lIns="0" tIns="0" rIns="0" bIns="0" anchor="t" anchorCtr="0">
            <a:spAutoFit/>
          </a:bodyPr>
          <a:lstStyle/>
          <a:p>
            <a:pPr marR="0" lvl="0" algn="l" rtl="0">
              <a:lnSpc>
                <a:spcPct val="100000"/>
              </a:lnSpc>
              <a:spcBef>
                <a:spcPts val="0"/>
              </a:spcBef>
              <a:spcAft>
                <a:spcPts val="0"/>
              </a:spcAft>
            </a:pPr>
            <a:r>
              <a:rPr lang="en-US" sz="2800" b="0" i="0" u="none" strike="noStrike" cap="none" dirty="0">
                <a:solidFill>
                  <a:srgbClr val="FFFCF9"/>
                </a:solidFill>
                <a:latin typeface="Alatsi"/>
                <a:ea typeface="Alatsi"/>
                <a:cs typeface="Alatsi"/>
                <a:sym typeface="Alatsi"/>
              </a:rPr>
              <a:t>The oldest English-language university in Canada! </a:t>
            </a:r>
          </a:p>
          <a:p>
            <a:pPr marL="0" marR="0" lvl="0" indent="0" algn="l" rtl="0">
              <a:lnSpc>
                <a:spcPct val="100000"/>
              </a:lnSpc>
              <a:spcBef>
                <a:spcPts val="0"/>
              </a:spcBef>
              <a:spcAft>
                <a:spcPts val="0"/>
              </a:spcAft>
              <a:buNone/>
            </a:pPr>
            <a:endParaRPr lang="en-US" sz="2800" dirty="0">
              <a:solidFill>
                <a:srgbClr val="FFFCF9"/>
              </a:solidFill>
              <a:latin typeface="Alatsi"/>
              <a:ea typeface="Alatsi"/>
              <a:cs typeface="Alatsi"/>
              <a:sym typeface="Alatsi"/>
            </a:endParaRPr>
          </a:p>
          <a:p>
            <a:pPr marL="0" marR="0" lvl="0" indent="0" algn="l" rtl="0">
              <a:lnSpc>
                <a:spcPct val="100000"/>
              </a:lnSpc>
              <a:spcBef>
                <a:spcPts val="0"/>
              </a:spcBef>
              <a:spcAft>
                <a:spcPts val="0"/>
              </a:spcAft>
              <a:buNone/>
            </a:pPr>
            <a:r>
              <a:rPr lang="en-US" sz="2800" b="0" i="0" u="none" strike="noStrike" cap="none" dirty="0">
                <a:solidFill>
                  <a:srgbClr val="FFFCF9"/>
                </a:solidFill>
                <a:latin typeface="Alatsi"/>
                <a:ea typeface="Alatsi"/>
                <a:cs typeface="Alatsi"/>
                <a:sym typeface="Alatsi"/>
              </a:rPr>
              <a:t>One of New Brunswick’s 4 Public Universities, responsible for 70% of NB’s publicly funded research</a:t>
            </a:r>
            <a:endParaRPr sz="2800" dirty="0"/>
          </a:p>
        </p:txBody>
      </p:sp>
      <p:sp>
        <p:nvSpPr>
          <p:cNvPr id="97" name="Google Shape;97;p11"/>
          <p:cNvSpPr txBox="1"/>
          <p:nvPr/>
        </p:nvSpPr>
        <p:spPr>
          <a:xfrm>
            <a:off x="12249909" y="4231107"/>
            <a:ext cx="3682494" cy="6647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4800" dirty="0">
                <a:solidFill>
                  <a:srgbClr val="FFFCF9"/>
                </a:solidFill>
                <a:latin typeface="Alatsi"/>
                <a:ea typeface="Alatsi"/>
                <a:cs typeface="Alatsi"/>
                <a:sym typeface="Alatsi"/>
              </a:rPr>
              <a:t>Who</a:t>
            </a:r>
            <a:r>
              <a:rPr lang="en-US" sz="4800" b="0" i="0" u="none" strike="noStrike" cap="none" dirty="0">
                <a:solidFill>
                  <a:srgbClr val="FFFCF9"/>
                </a:solidFill>
                <a:latin typeface="Alatsi"/>
                <a:ea typeface="Alatsi"/>
                <a:cs typeface="Alatsi"/>
                <a:sym typeface="Alatsi"/>
              </a:rPr>
              <a:t>?</a:t>
            </a:r>
            <a:endParaRPr sz="4800" dirty="0"/>
          </a:p>
        </p:txBody>
      </p:sp>
      <p:sp>
        <p:nvSpPr>
          <p:cNvPr id="98" name="Google Shape;98;p11"/>
          <p:cNvSpPr txBox="1"/>
          <p:nvPr/>
        </p:nvSpPr>
        <p:spPr>
          <a:xfrm>
            <a:off x="6783452" y="5389158"/>
            <a:ext cx="3682500" cy="2215991"/>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800" b="0" i="0" u="none" strike="noStrike" cap="none" dirty="0">
                <a:solidFill>
                  <a:srgbClr val="FFFCF9"/>
                </a:solidFill>
                <a:latin typeface="Alatsi"/>
                <a:ea typeface="Alatsi"/>
                <a:cs typeface="Alatsi"/>
                <a:sym typeface="Alatsi"/>
              </a:rPr>
              <a:t>2 Campuses</a:t>
            </a:r>
          </a:p>
          <a:p>
            <a:pPr marL="285750" marR="0" lvl="0" indent="-285750" algn="l" rtl="0">
              <a:lnSpc>
                <a:spcPct val="100000"/>
              </a:lnSpc>
              <a:spcBef>
                <a:spcPts val="0"/>
              </a:spcBef>
              <a:spcAft>
                <a:spcPts val="0"/>
              </a:spcAft>
              <a:buFont typeface="Arial" panose="020B0604020202020204" pitchFamily="34" charset="0"/>
              <a:buChar char="•"/>
            </a:pPr>
            <a:r>
              <a:rPr lang="en-US" sz="2800" b="0" i="0" u="none" strike="noStrike" cap="none" dirty="0">
                <a:solidFill>
                  <a:srgbClr val="FFFCF9"/>
                </a:solidFill>
                <a:latin typeface="Alatsi"/>
                <a:ea typeface="Alatsi"/>
                <a:cs typeface="Alatsi"/>
                <a:sym typeface="Alatsi"/>
              </a:rPr>
              <a:t>Fredericton (est. 1785)</a:t>
            </a:r>
          </a:p>
          <a:p>
            <a:pPr marL="285750" marR="0" lvl="0" indent="-285750" algn="l" rtl="0">
              <a:lnSpc>
                <a:spcPct val="100000"/>
              </a:lnSpc>
              <a:spcBef>
                <a:spcPts val="0"/>
              </a:spcBef>
              <a:spcAft>
                <a:spcPts val="0"/>
              </a:spcAft>
              <a:buFont typeface="Arial" panose="020B0604020202020204" pitchFamily="34" charset="0"/>
              <a:buChar char="•"/>
            </a:pPr>
            <a:r>
              <a:rPr lang="en-US" sz="2800" b="0" i="0" u="none" strike="noStrike" cap="none" dirty="0">
                <a:solidFill>
                  <a:srgbClr val="FFFCF9"/>
                </a:solidFill>
                <a:latin typeface="Alatsi"/>
                <a:ea typeface="Alatsi"/>
                <a:cs typeface="Alatsi"/>
                <a:sym typeface="Alatsi"/>
              </a:rPr>
              <a:t>Saint John (est. 1964)</a:t>
            </a:r>
          </a:p>
          <a:p>
            <a:pPr marL="285750" marR="0" lvl="0" indent="-285750" algn="l" rtl="0">
              <a:lnSpc>
                <a:spcPct val="100000"/>
              </a:lnSpc>
              <a:spcBef>
                <a:spcPts val="0"/>
              </a:spcBef>
              <a:spcAft>
                <a:spcPts val="0"/>
              </a:spcAft>
              <a:buFont typeface="Arial" panose="020B0604020202020204" pitchFamily="34" charset="0"/>
              <a:buChar char="•"/>
            </a:pPr>
            <a:endParaRPr lang="en-US" sz="1800" dirty="0">
              <a:solidFill>
                <a:srgbClr val="FFFCF9"/>
              </a:solidFill>
              <a:latin typeface="Alatsi"/>
              <a:cs typeface="Alatsi"/>
              <a:sym typeface="Alatsi"/>
            </a:endParaRPr>
          </a:p>
          <a:p>
            <a:pPr marR="0" lvl="0" algn="l" rtl="0">
              <a:lnSpc>
                <a:spcPct val="100000"/>
              </a:lnSpc>
              <a:spcBef>
                <a:spcPts val="0"/>
              </a:spcBef>
              <a:spcAft>
                <a:spcPts val="0"/>
              </a:spcAft>
            </a:pPr>
            <a:endParaRPr dirty="0"/>
          </a:p>
        </p:txBody>
      </p:sp>
      <p:sp>
        <p:nvSpPr>
          <p:cNvPr id="99" name="Google Shape;99;p11"/>
          <p:cNvSpPr txBox="1"/>
          <p:nvPr/>
        </p:nvSpPr>
        <p:spPr>
          <a:xfrm>
            <a:off x="6768710" y="4231107"/>
            <a:ext cx="3682494" cy="664797"/>
          </a:xfrm>
          <a:prstGeom prst="rect">
            <a:avLst/>
          </a:prstGeom>
          <a:noFill/>
          <a:ln>
            <a:noFill/>
          </a:ln>
        </p:spPr>
        <p:txBody>
          <a:bodyPr spcFirstLastPara="1" wrap="square" lIns="0" tIns="0" rIns="0" bIns="0" anchor="t" anchorCtr="0">
            <a:spAutoFit/>
          </a:bodyPr>
          <a:lstStyle/>
          <a:p>
            <a:pPr marL="0" marR="0" lvl="0" indent="0" algn="l" rtl="0">
              <a:lnSpc>
                <a:spcPct val="90000"/>
              </a:lnSpc>
              <a:spcBef>
                <a:spcPts val="0"/>
              </a:spcBef>
              <a:spcAft>
                <a:spcPts val="0"/>
              </a:spcAft>
              <a:buNone/>
            </a:pPr>
            <a:r>
              <a:rPr lang="en-US" sz="4800" b="0" i="0" u="none" strike="noStrike" cap="none" dirty="0">
                <a:solidFill>
                  <a:srgbClr val="FFFCF9"/>
                </a:solidFill>
                <a:latin typeface="Alatsi"/>
                <a:ea typeface="Alatsi"/>
                <a:cs typeface="Alatsi"/>
                <a:sym typeface="Alatsi"/>
              </a:rPr>
              <a:t>Where?</a:t>
            </a:r>
            <a:endParaRPr sz="4800" dirty="0"/>
          </a:p>
        </p:txBody>
      </p:sp>
      <p:sp>
        <p:nvSpPr>
          <p:cNvPr id="100" name="Google Shape;100;p11"/>
          <p:cNvSpPr txBox="1"/>
          <p:nvPr/>
        </p:nvSpPr>
        <p:spPr>
          <a:xfrm>
            <a:off x="12249909" y="5143500"/>
            <a:ext cx="3682500" cy="1292662"/>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800" b="0" i="0" u="none" strike="noStrike" cap="none" dirty="0">
                <a:solidFill>
                  <a:srgbClr val="FFFCF9"/>
                </a:solidFill>
                <a:latin typeface="Alatsi"/>
                <a:ea typeface="Alatsi"/>
                <a:cs typeface="Alatsi"/>
                <a:sym typeface="Alatsi"/>
              </a:rPr>
              <a:t>~</a:t>
            </a:r>
            <a:r>
              <a:rPr lang="en-US" sz="2800" b="0" i="0" u="none" strike="noStrike" cap="none" dirty="0">
                <a:solidFill>
                  <a:srgbClr val="FFFCF9"/>
                </a:solidFill>
                <a:latin typeface="Alatsi"/>
                <a:ea typeface="Alatsi"/>
                <a:cs typeface="Alatsi"/>
                <a:sym typeface="Alatsi"/>
              </a:rPr>
              <a:t>10,000 students</a:t>
            </a:r>
          </a:p>
          <a:p>
            <a:pPr marL="285750" marR="0" lvl="0" indent="-285750" algn="l" rtl="0">
              <a:lnSpc>
                <a:spcPct val="100000"/>
              </a:lnSpc>
              <a:spcBef>
                <a:spcPts val="0"/>
              </a:spcBef>
              <a:spcAft>
                <a:spcPts val="0"/>
              </a:spcAft>
              <a:buFont typeface="Arial" panose="020B0604020202020204" pitchFamily="34" charset="0"/>
              <a:buChar char="•"/>
            </a:pPr>
            <a:r>
              <a:rPr lang="en-US" sz="2800" dirty="0">
                <a:solidFill>
                  <a:schemeClr val="bg1"/>
                </a:solidFill>
              </a:rPr>
              <a:t>1,500 graduate students</a:t>
            </a:r>
          </a:p>
        </p:txBody>
      </p:sp>
      <p:sp>
        <p:nvSpPr>
          <p:cNvPr id="2" name="TextBox 1">
            <a:extLst>
              <a:ext uri="{FF2B5EF4-FFF2-40B4-BE49-F238E27FC236}">
                <a16:creationId xmlns:a16="http://schemas.microsoft.com/office/drawing/2014/main" id="{A61732B7-EBB1-A728-EF66-C9D9CBF3ED9C}"/>
              </a:ext>
            </a:extLst>
          </p:cNvPr>
          <p:cNvSpPr txBox="1"/>
          <p:nvPr/>
        </p:nvSpPr>
        <p:spPr>
          <a:xfrm>
            <a:off x="13249275" y="561975"/>
            <a:ext cx="3333750" cy="707886"/>
          </a:xfrm>
          <a:prstGeom prst="rect">
            <a:avLst/>
          </a:prstGeom>
          <a:noFill/>
        </p:spPr>
        <p:txBody>
          <a:bodyPr wrap="square" rtlCol="0">
            <a:spAutoFit/>
          </a:bodyPr>
          <a:lstStyle/>
          <a:p>
            <a:r>
              <a:rPr lang="en-US" sz="4000" dirty="0"/>
              <a:t>(UNB, n.d.)</a:t>
            </a:r>
            <a:endParaRPr lang="en-CA" sz="4000" dirty="0"/>
          </a:p>
        </p:txBody>
      </p:sp>
    </p:spTree>
  </p:cSld>
  <p:clrMapOvr>
    <a:masterClrMapping/>
  </p:clrMapOvr>
  <p:transition>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
          <a:extLst>
            <a:ext uri="{FF2B5EF4-FFF2-40B4-BE49-F238E27FC236}">
              <a16:creationId xmlns:a16="http://schemas.microsoft.com/office/drawing/2014/main" id="{CDE82898-E394-CD6C-8058-30DC2A2C1BB1}"/>
            </a:ext>
          </a:extLst>
        </p:cNvPr>
        <p:cNvGrpSpPr/>
        <p:nvPr/>
      </p:nvGrpSpPr>
      <p:grpSpPr>
        <a:xfrm>
          <a:off x="0" y="0"/>
          <a:ext cx="0" cy="0"/>
          <a:chOff x="0" y="0"/>
          <a:chExt cx="0" cy="0"/>
        </a:xfrm>
      </p:grpSpPr>
      <p:pic>
        <p:nvPicPr>
          <p:cNvPr id="60" name="Google Shape;60;p9">
            <a:extLst>
              <a:ext uri="{FF2B5EF4-FFF2-40B4-BE49-F238E27FC236}">
                <a16:creationId xmlns:a16="http://schemas.microsoft.com/office/drawing/2014/main" id="{E205890C-D927-161E-8E6D-E3F51FBC63C8}"/>
              </a:ext>
            </a:extLst>
          </p:cNvPr>
          <p:cNvPicPr preferRelativeResize="0"/>
          <p:nvPr/>
        </p:nvPicPr>
        <p:blipFill>
          <a:blip r:embed="rId3">
            <a:alphaModFix/>
          </a:blip>
          <a:stretch>
            <a:fillRect/>
          </a:stretch>
        </p:blipFill>
        <p:spPr>
          <a:xfrm>
            <a:off x="0" y="0"/>
            <a:ext cx="18288000" cy="10412027"/>
          </a:xfrm>
          <a:prstGeom prst="rect">
            <a:avLst/>
          </a:prstGeom>
          <a:noFill/>
          <a:ln>
            <a:noFill/>
          </a:ln>
        </p:spPr>
      </p:pic>
      <p:grpSp>
        <p:nvGrpSpPr>
          <p:cNvPr id="61" name="Google Shape;61;p9">
            <a:extLst>
              <a:ext uri="{FF2B5EF4-FFF2-40B4-BE49-F238E27FC236}">
                <a16:creationId xmlns:a16="http://schemas.microsoft.com/office/drawing/2014/main" id="{278D03FA-9FDC-D410-8B62-A48FD388B2CB}"/>
              </a:ext>
            </a:extLst>
          </p:cNvPr>
          <p:cNvGrpSpPr/>
          <p:nvPr/>
        </p:nvGrpSpPr>
        <p:grpSpPr>
          <a:xfrm>
            <a:off x="2277056" y="3600450"/>
            <a:ext cx="13733888" cy="3086100"/>
            <a:chOff x="0" y="0"/>
            <a:chExt cx="3617156" cy="812800"/>
          </a:xfrm>
        </p:grpSpPr>
        <p:sp>
          <p:nvSpPr>
            <p:cNvPr id="62" name="Google Shape;62;p9">
              <a:extLst>
                <a:ext uri="{FF2B5EF4-FFF2-40B4-BE49-F238E27FC236}">
                  <a16:creationId xmlns:a16="http://schemas.microsoft.com/office/drawing/2014/main" id="{F6A1D359-56DA-2315-A1B4-1896755DD180}"/>
                </a:ext>
              </a:extLst>
            </p:cNvPr>
            <p:cNvSpPr/>
            <p:nvPr/>
          </p:nvSpPr>
          <p:spPr>
            <a:xfrm>
              <a:off x="0" y="0"/>
              <a:ext cx="3617156" cy="812800"/>
            </a:xfrm>
            <a:custGeom>
              <a:avLst/>
              <a:gdLst/>
              <a:ahLst/>
              <a:cxnLst/>
              <a:rect l="l" t="t" r="r" b="b"/>
              <a:pathLst>
                <a:path w="3617156" h="812800" extrusionOk="0">
                  <a:moveTo>
                    <a:pt x="0" y="0"/>
                  </a:moveTo>
                  <a:lnTo>
                    <a:pt x="3617156" y="0"/>
                  </a:lnTo>
                  <a:lnTo>
                    <a:pt x="3617156" y="812800"/>
                  </a:lnTo>
                  <a:lnTo>
                    <a:pt x="0" y="812800"/>
                  </a:lnTo>
                  <a:close/>
                </a:path>
              </a:pathLst>
            </a:custGeom>
            <a:solidFill>
              <a:srgbClr val="FFFFFF"/>
            </a:solidFill>
            <a:ln>
              <a:noFill/>
            </a:ln>
          </p:spPr>
          <p:txBody>
            <a:bodyPr/>
            <a:lstStyle/>
            <a:p>
              <a:endParaRPr lang="en-CA"/>
            </a:p>
          </p:txBody>
        </p:sp>
        <p:sp>
          <p:nvSpPr>
            <p:cNvPr id="63" name="Google Shape;63;p9">
              <a:extLst>
                <a:ext uri="{FF2B5EF4-FFF2-40B4-BE49-F238E27FC236}">
                  <a16:creationId xmlns:a16="http://schemas.microsoft.com/office/drawing/2014/main" id="{1D7F9E39-A97B-A8C4-C2E6-3B82B2D411B8}"/>
                </a:ext>
              </a:extLst>
            </p:cNvPr>
            <p:cNvSpPr txBox="1"/>
            <p:nvPr/>
          </p:nvSpPr>
          <p:spPr>
            <a:xfrm>
              <a:off x="0" y="9525"/>
              <a:ext cx="3617156" cy="803275"/>
            </a:xfrm>
            <a:prstGeom prst="rect">
              <a:avLst/>
            </a:prstGeom>
            <a:noFill/>
            <a:ln>
              <a:noFill/>
            </a:ln>
          </p:spPr>
          <p:txBody>
            <a:bodyPr spcFirstLastPara="1" wrap="square" lIns="50800" tIns="50800" rIns="50800" bIns="50800" anchor="ctr" anchorCtr="0">
              <a:noAutofit/>
            </a:bodyPr>
            <a:lstStyle/>
            <a:p>
              <a:pPr marL="0" marR="0" lvl="0" indent="0" algn="ctr" rtl="0">
                <a:lnSpc>
                  <a:spcPct val="120000"/>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64" name="Google Shape;64;p9">
            <a:extLst>
              <a:ext uri="{FF2B5EF4-FFF2-40B4-BE49-F238E27FC236}">
                <a16:creationId xmlns:a16="http://schemas.microsoft.com/office/drawing/2014/main" id="{F95F0062-D4CD-9BE4-7257-57CD51719BA0}"/>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65" name="Google Shape;65;p9">
            <a:extLst>
              <a:ext uri="{FF2B5EF4-FFF2-40B4-BE49-F238E27FC236}">
                <a16:creationId xmlns:a16="http://schemas.microsoft.com/office/drawing/2014/main" id="{0305F1F8-4C21-18A9-7451-8443048418F6}"/>
              </a:ext>
            </a:extLst>
          </p:cNvPr>
          <p:cNvSpPr txBox="1"/>
          <p:nvPr/>
        </p:nvSpPr>
        <p:spPr>
          <a:xfrm>
            <a:off x="2707926" y="4362450"/>
            <a:ext cx="7512706" cy="1903342"/>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10307">
                <a:solidFill>
                  <a:srgbClr val="29231E"/>
                </a:solidFill>
                <a:latin typeface="Alatsi"/>
                <a:cs typeface="Alatsi"/>
                <a:sym typeface="Alatsi"/>
              </a:rPr>
              <a:t>Background</a:t>
            </a:r>
            <a:endParaRPr dirty="0"/>
          </a:p>
        </p:txBody>
      </p:sp>
      <p:cxnSp>
        <p:nvCxnSpPr>
          <p:cNvPr id="67" name="Google Shape;67;p9">
            <a:extLst>
              <a:ext uri="{FF2B5EF4-FFF2-40B4-BE49-F238E27FC236}">
                <a16:creationId xmlns:a16="http://schemas.microsoft.com/office/drawing/2014/main" id="{61CF2510-2C58-5976-DCBF-593DEA17161B}"/>
              </a:ext>
            </a:extLst>
          </p:cNvPr>
          <p:cNvCxnSpPr/>
          <p:nvPr/>
        </p:nvCxnSpPr>
        <p:spPr>
          <a:xfrm>
            <a:off x="11838353" y="5162550"/>
            <a:ext cx="2890284" cy="0"/>
          </a:xfrm>
          <a:prstGeom prst="straightConnector1">
            <a:avLst/>
          </a:prstGeom>
          <a:noFill/>
          <a:ln w="38100" cap="flat" cmpd="sng">
            <a:solidFill>
              <a:srgbClr val="29231E"/>
            </a:solidFill>
            <a:prstDash val="solid"/>
            <a:round/>
            <a:headEnd type="none" w="sm" len="sm"/>
            <a:tailEnd type="none" w="sm" len="sm"/>
          </a:ln>
        </p:spPr>
      </p:cxnSp>
      <p:sp>
        <p:nvSpPr>
          <p:cNvPr id="68" name="Google Shape;68;p9">
            <a:extLst>
              <a:ext uri="{FF2B5EF4-FFF2-40B4-BE49-F238E27FC236}">
                <a16:creationId xmlns:a16="http://schemas.microsoft.com/office/drawing/2014/main" id="{1012956A-6DE6-CCEE-E7D9-74925F07DDD0}"/>
              </a:ext>
            </a:extLst>
          </p:cNvPr>
          <p:cNvSpPr txBox="1"/>
          <p:nvPr/>
        </p:nvSpPr>
        <p:spPr>
          <a:xfrm>
            <a:off x="15113013" y="4972050"/>
            <a:ext cx="548400" cy="3693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2400" b="0" i="0" u="none" strike="noStrike" cap="none" dirty="0">
                <a:solidFill>
                  <a:srgbClr val="29231E"/>
                </a:solidFill>
                <a:latin typeface="Courier Prime"/>
                <a:ea typeface="Courier Prime"/>
                <a:cs typeface="Courier Prime"/>
                <a:sym typeface="Courier Prime"/>
              </a:rPr>
              <a:t>002</a:t>
            </a:r>
            <a:endParaRPr dirty="0"/>
          </a:p>
        </p:txBody>
      </p:sp>
    </p:spTree>
    <p:extLst>
      <p:ext uri="{BB962C8B-B14F-4D97-AF65-F5344CB8AC3E}">
        <p14:creationId xmlns:p14="http://schemas.microsoft.com/office/powerpoint/2010/main" val="4268814542"/>
      </p:ext>
    </p:extLst>
  </p:cSld>
  <p:clrMapOvr>
    <a:masterClrMapping/>
  </p:clrMapOvr>
  <p:transition>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13"/>
          <p:cNvPicPr preferRelativeResize="0"/>
          <p:nvPr/>
        </p:nvPicPr>
        <p:blipFill>
          <a:blip r:embed="rId3">
            <a:alphaModFix/>
          </a:blip>
          <a:stretch>
            <a:fillRect/>
          </a:stretch>
        </p:blipFill>
        <p:spPr>
          <a:xfrm>
            <a:off x="9703900" y="-1887075"/>
            <a:ext cx="7555399" cy="7555399"/>
          </a:xfrm>
          <a:prstGeom prst="rect">
            <a:avLst/>
          </a:prstGeom>
          <a:noFill/>
          <a:ln>
            <a:noFill/>
          </a:ln>
        </p:spPr>
      </p:pic>
      <p:pic>
        <p:nvPicPr>
          <p:cNvPr id="119" name="Google Shape;119;p13"/>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123" name="Google Shape;123;p13"/>
          <p:cNvSpPr txBox="1"/>
          <p:nvPr/>
        </p:nvSpPr>
        <p:spPr>
          <a:xfrm>
            <a:off x="432871" y="689486"/>
            <a:ext cx="7555500" cy="2166747"/>
          </a:xfrm>
          <a:prstGeom prst="rect">
            <a:avLst/>
          </a:prstGeom>
          <a:noFill/>
          <a:ln>
            <a:noFill/>
          </a:ln>
        </p:spPr>
        <p:txBody>
          <a:bodyPr spcFirstLastPara="1" wrap="square" lIns="0" tIns="0" rIns="0" bIns="0" anchor="t" anchorCtr="0">
            <a:spAutoFit/>
          </a:bodyPr>
          <a:lstStyle/>
          <a:p>
            <a:pPr marL="0" marR="0" lvl="1" indent="0" algn="l" rtl="0">
              <a:lnSpc>
                <a:spcPct val="80000"/>
              </a:lnSpc>
              <a:spcBef>
                <a:spcPts val="0"/>
              </a:spcBef>
              <a:spcAft>
                <a:spcPts val="0"/>
              </a:spcAft>
              <a:buNone/>
            </a:pPr>
            <a:r>
              <a:rPr lang="en-US" sz="8800" dirty="0">
                <a:solidFill>
                  <a:srgbClr val="29231E"/>
                </a:solidFill>
                <a:latin typeface="Alatsi"/>
                <a:cs typeface="Alatsi"/>
                <a:sym typeface="Alatsi"/>
              </a:rPr>
              <a:t>The Background</a:t>
            </a:r>
            <a:endParaRPr sz="8800" dirty="0"/>
          </a:p>
        </p:txBody>
      </p:sp>
      <p:cxnSp>
        <p:nvCxnSpPr>
          <p:cNvPr id="124" name="Google Shape;124;p13"/>
          <p:cNvCxnSpPr>
            <a:cxnSpLocks/>
          </p:cNvCxnSpPr>
          <p:nvPr/>
        </p:nvCxnSpPr>
        <p:spPr>
          <a:xfrm>
            <a:off x="14999110" y="6260885"/>
            <a:ext cx="2260190" cy="0"/>
          </a:xfrm>
          <a:prstGeom prst="straightConnector1">
            <a:avLst/>
          </a:prstGeom>
          <a:noFill/>
          <a:ln w="38100" cap="flat" cmpd="sng">
            <a:solidFill>
              <a:srgbClr val="29231E"/>
            </a:solidFill>
            <a:prstDash val="solid"/>
            <a:round/>
            <a:headEnd type="none" w="sm" len="sm"/>
            <a:tailEnd type="none" w="sm" len="sm"/>
          </a:ln>
        </p:spPr>
      </p:cxnSp>
      <p:sp>
        <p:nvSpPr>
          <p:cNvPr id="125" name="Google Shape;125;p13"/>
          <p:cNvSpPr txBox="1"/>
          <p:nvPr/>
        </p:nvSpPr>
        <p:spPr>
          <a:xfrm>
            <a:off x="545142" y="3096786"/>
            <a:ext cx="7555500" cy="7417415"/>
          </a:xfrm>
          <a:prstGeom prst="rect">
            <a:avLst/>
          </a:prstGeom>
          <a:noFill/>
          <a:ln>
            <a:noFill/>
          </a:ln>
        </p:spPr>
        <p:txBody>
          <a:bodyPr spcFirstLastPara="1" wrap="square" lIns="0" tIns="0" rIns="0" bIns="0" anchor="t" anchorCtr="0">
            <a:spAutoFit/>
          </a:bodyPr>
          <a:lstStyle/>
          <a:p>
            <a:pPr marL="0" marR="0" lvl="0" indent="0" algn="just" rtl="0">
              <a:lnSpc>
                <a:spcPct val="100000"/>
              </a:lnSpc>
              <a:spcBef>
                <a:spcPts val="0"/>
              </a:spcBef>
              <a:spcAft>
                <a:spcPts val="0"/>
              </a:spcAft>
              <a:buNone/>
            </a:pPr>
            <a:r>
              <a:rPr lang="en-US" sz="4400" b="0" i="0" u="none" strike="noStrike" cap="none" dirty="0">
                <a:solidFill>
                  <a:srgbClr val="29231E"/>
                </a:solidFill>
                <a:latin typeface="Alatsi"/>
                <a:ea typeface="Alatsi"/>
                <a:cs typeface="Alatsi"/>
                <a:sym typeface="Alatsi"/>
              </a:rPr>
              <a:t>In our professional practice we were:</a:t>
            </a:r>
          </a:p>
          <a:p>
            <a:pPr marL="285750" marR="0" lvl="0" indent="-285750" algn="just" rtl="0">
              <a:lnSpc>
                <a:spcPct val="100000"/>
              </a:lnSpc>
              <a:spcBef>
                <a:spcPts val="0"/>
              </a:spcBef>
              <a:spcAft>
                <a:spcPts val="0"/>
              </a:spcAft>
              <a:buFont typeface="Arial" panose="020B0604020202020204" pitchFamily="34" charset="0"/>
              <a:buChar char="•"/>
            </a:pPr>
            <a:r>
              <a:rPr lang="en-US" sz="4400" dirty="0">
                <a:solidFill>
                  <a:srgbClr val="29231E"/>
                </a:solidFill>
                <a:latin typeface="Alatsi"/>
                <a:cs typeface="Alatsi"/>
                <a:sym typeface="Alatsi"/>
              </a:rPr>
              <a:t>Seeing students utilize AI to search for information, and write assignments</a:t>
            </a:r>
          </a:p>
          <a:p>
            <a:pPr marL="285750" indent="-285750" algn="just">
              <a:buFont typeface="Arial" panose="020B0604020202020204" pitchFamily="34" charset="0"/>
              <a:buChar char="•"/>
            </a:pPr>
            <a:r>
              <a:rPr lang="en-US" sz="4400" dirty="0">
                <a:solidFill>
                  <a:srgbClr val="29231E"/>
                </a:solidFill>
                <a:latin typeface="Alatsi"/>
                <a:cs typeface="Alatsi"/>
                <a:sym typeface="Alatsi"/>
              </a:rPr>
              <a:t>Getting questions from faculty/students about academic integrity and AI</a:t>
            </a:r>
          </a:p>
          <a:p>
            <a:pPr marL="285750" indent="-285750" algn="just">
              <a:buFont typeface="Arial" panose="020B0604020202020204" pitchFamily="34" charset="0"/>
              <a:buChar char="•"/>
            </a:pPr>
            <a:r>
              <a:rPr lang="en-US" sz="4400" dirty="0">
                <a:solidFill>
                  <a:srgbClr val="29231E"/>
                </a:solidFill>
                <a:latin typeface="Alatsi"/>
                <a:cs typeface="Alatsi"/>
                <a:sym typeface="Alatsi"/>
              </a:rPr>
              <a:t>Starting to acquire academic AI search tools</a:t>
            </a:r>
          </a:p>
          <a:p>
            <a:pPr marL="285750" indent="-285750" algn="just">
              <a:buFont typeface="Arial" panose="020B0604020202020204" pitchFamily="34" charset="0"/>
              <a:buChar char="•"/>
            </a:pPr>
            <a:endParaRPr lang="en-US" sz="1400" dirty="0">
              <a:solidFill>
                <a:srgbClr val="29231E"/>
              </a:solidFill>
              <a:latin typeface="Alatsi"/>
              <a:cs typeface="Alatsi"/>
              <a:sym typeface="Alatsi"/>
            </a:endParaRPr>
          </a:p>
          <a:p>
            <a:pPr marL="285750" indent="-285750" algn="just">
              <a:buFont typeface="Arial" panose="020B0604020202020204" pitchFamily="34" charset="0"/>
              <a:buChar char="•"/>
            </a:pPr>
            <a:endParaRPr lang="en-US" sz="1400" dirty="0">
              <a:solidFill>
                <a:srgbClr val="29231E"/>
              </a:solidFill>
              <a:latin typeface="Alatsi"/>
              <a:cs typeface="Alatsi"/>
              <a:sym typeface="Alatsi"/>
            </a:endParaRPr>
          </a:p>
          <a:p>
            <a:pPr marL="285750" marR="0" lvl="0" indent="-285750" algn="just" rtl="0">
              <a:lnSpc>
                <a:spcPct val="100000"/>
              </a:lnSpc>
              <a:spcBef>
                <a:spcPts val="0"/>
              </a:spcBef>
              <a:spcAft>
                <a:spcPts val="0"/>
              </a:spcAft>
              <a:buFont typeface="Arial" panose="020B0604020202020204" pitchFamily="34" charset="0"/>
              <a:buChar char="•"/>
            </a:pPr>
            <a:endParaRPr dirty="0"/>
          </a:p>
        </p:txBody>
      </p:sp>
      <p:pic>
        <p:nvPicPr>
          <p:cNvPr id="2050" name="Picture 2" descr="chat gpt logo | MotionGraphicPlus">
            <a:extLst>
              <a:ext uri="{FF2B5EF4-FFF2-40B4-BE49-F238E27FC236}">
                <a16:creationId xmlns:a16="http://schemas.microsoft.com/office/drawing/2014/main" id="{1808844E-1CEF-BCD4-87AE-0C50728EE8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45784" y="8081853"/>
            <a:ext cx="4896828" cy="19209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icrosoft Copilot is now generally available">
            <a:extLst>
              <a:ext uri="{FF2B5EF4-FFF2-40B4-BE49-F238E27FC236}">
                <a16:creationId xmlns:a16="http://schemas.microsoft.com/office/drawing/2014/main" id="{4FC7C0E9-99A9-EA81-8008-BC7E6E4E9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75484" y="6043010"/>
            <a:ext cx="3119284" cy="1754597"/>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Claude AI Review: What You Need to Know in 2024">
            <a:extLst>
              <a:ext uri="{FF2B5EF4-FFF2-40B4-BE49-F238E27FC236}">
                <a16:creationId xmlns:a16="http://schemas.microsoft.com/office/drawing/2014/main" id="{715A8306-1CAE-31A4-5641-C69790E2F2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970410" y="5505437"/>
            <a:ext cx="2260189" cy="2260189"/>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Artificial Intelligence: Elsevier Releases 'Scopus AI' for Researchers">
            <a:extLst>
              <a:ext uri="{FF2B5EF4-FFF2-40B4-BE49-F238E27FC236}">
                <a16:creationId xmlns:a16="http://schemas.microsoft.com/office/drawing/2014/main" id="{77F88548-CE6B-F5C3-49D6-7A9CA3269F4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4512277" y="7992827"/>
            <a:ext cx="3436644" cy="219563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
          <a:extLst>
            <a:ext uri="{FF2B5EF4-FFF2-40B4-BE49-F238E27FC236}">
              <a16:creationId xmlns:a16="http://schemas.microsoft.com/office/drawing/2014/main" id="{7CD0CF0A-EED8-FB9F-B707-7C45AA91C1CA}"/>
            </a:ext>
          </a:extLst>
        </p:cNvPr>
        <p:cNvGrpSpPr/>
        <p:nvPr/>
      </p:nvGrpSpPr>
      <p:grpSpPr>
        <a:xfrm>
          <a:off x="0" y="0"/>
          <a:ext cx="0" cy="0"/>
          <a:chOff x="0" y="0"/>
          <a:chExt cx="0" cy="0"/>
        </a:xfrm>
      </p:grpSpPr>
      <p:pic>
        <p:nvPicPr>
          <p:cNvPr id="53" name="Google Shape;53;p8">
            <a:extLst>
              <a:ext uri="{FF2B5EF4-FFF2-40B4-BE49-F238E27FC236}">
                <a16:creationId xmlns:a16="http://schemas.microsoft.com/office/drawing/2014/main" id="{6002BC28-F9E8-7754-563E-E93594B30ED6}"/>
              </a:ext>
            </a:extLst>
          </p:cNvPr>
          <p:cNvPicPr preferRelativeResize="0"/>
          <p:nvPr/>
        </p:nvPicPr>
        <p:blipFill>
          <a:blip r:embed="rId3">
            <a:alphaModFix/>
          </a:blip>
          <a:stretch>
            <a:fillRect/>
          </a:stretch>
        </p:blipFill>
        <p:spPr>
          <a:xfrm>
            <a:off x="-4662" y="0"/>
            <a:ext cx="7442200" cy="10287000"/>
          </a:xfrm>
          <a:prstGeom prst="rect">
            <a:avLst/>
          </a:prstGeom>
          <a:noFill/>
          <a:ln>
            <a:noFill/>
          </a:ln>
        </p:spPr>
      </p:pic>
      <p:pic>
        <p:nvPicPr>
          <p:cNvPr id="54" name="Google Shape;54;p8">
            <a:extLst>
              <a:ext uri="{FF2B5EF4-FFF2-40B4-BE49-F238E27FC236}">
                <a16:creationId xmlns:a16="http://schemas.microsoft.com/office/drawing/2014/main" id="{4F4CC449-A1C0-DD8B-F254-31D711008479}"/>
              </a:ext>
            </a:extLst>
          </p:cNvPr>
          <p:cNvPicPr preferRelativeResize="0"/>
          <p:nvPr/>
        </p:nvPicPr>
        <p:blipFill>
          <a:blip r:embed="rId4">
            <a:alphaModFix/>
          </a:blip>
          <a:stretch>
            <a:fillRect/>
          </a:stretch>
        </p:blipFill>
        <p:spPr>
          <a:xfrm>
            <a:off x="0" y="0"/>
            <a:ext cx="18288000" cy="10287000"/>
          </a:xfrm>
          <a:prstGeom prst="rect">
            <a:avLst/>
          </a:prstGeom>
          <a:noFill/>
          <a:ln>
            <a:noFill/>
          </a:ln>
        </p:spPr>
      </p:pic>
      <p:sp>
        <p:nvSpPr>
          <p:cNvPr id="55" name="Google Shape;55;p8">
            <a:extLst>
              <a:ext uri="{FF2B5EF4-FFF2-40B4-BE49-F238E27FC236}">
                <a16:creationId xmlns:a16="http://schemas.microsoft.com/office/drawing/2014/main" id="{04294B9C-CF97-6DCF-50B4-630CA07D193C}"/>
              </a:ext>
            </a:extLst>
          </p:cNvPr>
          <p:cNvSpPr txBox="1"/>
          <p:nvPr/>
        </p:nvSpPr>
        <p:spPr>
          <a:xfrm>
            <a:off x="8297649" y="2559604"/>
            <a:ext cx="9701075" cy="6232475"/>
          </a:xfrm>
          <a:prstGeom prst="rect">
            <a:avLst/>
          </a:prstGeom>
          <a:noFill/>
          <a:ln>
            <a:noFill/>
          </a:ln>
        </p:spPr>
        <p:txBody>
          <a:bodyPr spcFirstLastPara="1" wrap="square" lIns="0" tIns="0" rIns="0" bIns="0" anchor="t" anchorCtr="0">
            <a:spAutoFit/>
          </a:bodyPr>
          <a:lstStyle/>
          <a:p>
            <a:pPr marL="285750" marR="0" lvl="1" indent="-285750" rtl="0">
              <a:lnSpc>
                <a:spcPct val="150000"/>
              </a:lnSpc>
              <a:spcBef>
                <a:spcPts val="0"/>
              </a:spcBef>
              <a:spcAft>
                <a:spcPts val="0"/>
              </a:spcAft>
              <a:buFont typeface="Arial" panose="020B0604020202020204" pitchFamily="34" charset="0"/>
              <a:buChar char="•"/>
            </a:pPr>
            <a:r>
              <a:rPr lang="en-US" sz="5400" dirty="0">
                <a:solidFill>
                  <a:srgbClr val="29231E"/>
                </a:solidFill>
                <a:latin typeface="Alatsi"/>
                <a:cs typeface="Alatsi"/>
                <a:sym typeface="Alatsi"/>
              </a:rPr>
              <a:t>Are more likely to have sophisticated search practices</a:t>
            </a:r>
          </a:p>
          <a:p>
            <a:pPr marL="285750" marR="0" lvl="1" indent="-285750" rtl="0">
              <a:lnSpc>
                <a:spcPct val="150000"/>
              </a:lnSpc>
              <a:spcBef>
                <a:spcPts val="0"/>
              </a:spcBef>
              <a:spcAft>
                <a:spcPts val="0"/>
              </a:spcAft>
              <a:buFont typeface="Arial" panose="020B0604020202020204" pitchFamily="34" charset="0"/>
              <a:buChar char="•"/>
            </a:pPr>
            <a:r>
              <a:rPr lang="en-US" sz="5400" dirty="0">
                <a:solidFill>
                  <a:srgbClr val="29231E"/>
                </a:solidFill>
                <a:latin typeface="Alatsi"/>
                <a:cs typeface="Alatsi"/>
                <a:sym typeface="Alatsi"/>
              </a:rPr>
              <a:t>Have a mastery mindset, rather than grade focused</a:t>
            </a:r>
          </a:p>
          <a:p>
            <a:pPr marL="285750" marR="0" lvl="1" indent="-285750" rtl="0">
              <a:lnSpc>
                <a:spcPct val="150000"/>
              </a:lnSpc>
              <a:spcBef>
                <a:spcPts val="0"/>
              </a:spcBef>
              <a:spcAft>
                <a:spcPts val="0"/>
              </a:spcAft>
              <a:buFont typeface="Arial" panose="020B0604020202020204" pitchFamily="34" charset="0"/>
              <a:buChar char="•"/>
            </a:pPr>
            <a:r>
              <a:rPr lang="en-US" sz="5400" dirty="0">
                <a:solidFill>
                  <a:srgbClr val="29231E"/>
                </a:solidFill>
                <a:latin typeface="Alatsi"/>
                <a:cs typeface="Alatsi"/>
                <a:sym typeface="Alatsi"/>
              </a:rPr>
              <a:t>Work more closely with faculty</a:t>
            </a:r>
          </a:p>
        </p:txBody>
      </p:sp>
      <p:sp>
        <p:nvSpPr>
          <p:cNvPr id="2" name="TextBox 1">
            <a:extLst>
              <a:ext uri="{FF2B5EF4-FFF2-40B4-BE49-F238E27FC236}">
                <a16:creationId xmlns:a16="http://schemas.microsoft.com/office/drawing/2014/main" id="{C374FAC6-9F1F-9D05-B3A5-70B54ED8A6EF}"/>
              </a:ext>
            </a:extLst>
          </p:cNvPr>
          <p:cNvSpPr txBox="1"/>
          <p:nvPr/>
        </p:nvSpPr>
        <p:spPr>
          <a:xfrm>
            <a:off x="8126361" y="899651"/>
            <a:ext cx="10943304" cy="1569660"/>
          </a:xfrm>
          <a:prstGeom prst="rect">
            <a:avLst/>
          </a:prstGeom>
          <a:noFill/>
        </p:spPr>
        <p:txBody>
          <a:bodyPr wrap="square" rtlCol="0">
            <a:spAutoFit/>
          </a:bodyPr>
          <a:lstStyle/>
          <a:p>
            <a:r>
              <a:rPr lang="en-US" sz="9600" dirty="0">
                <a:latin typeface="Alatsi" panose="020B0604020202020204" charset="0"/>
                <a:cs typeface="Alatsi" panose="020B0604020202020204" charset="0"/>
              </a:rPr>
              <a:t>Graduate Students</a:t>
            </a:r>
            <a:endParaRPr lang="en-CA" sz="9600" dirty="0">
              <a:latin typeface="Alatsi" panose="020B0604020202020204" charset="0"/>
              <a:cs typeface="Alatsi" panose="020B0604020202020204" charset="0"/>
            </a:endParaRPr>
          </a:p>
        </p:txBody>
      </p:sp>
      <p:sp>
        <p:nvSpPr>
          <p:cNvPr id="3" name="TextBox 2">
            <a:extLst>
              <a:ext uri="{FF2B5EF4-FFF2-40B4-BE49-F238E27FC236}">
                <a16:creationId xmlns:a16="http://schemas.microsoft.com/office/drawing/2014/main" id="{4BCBFD23-D43F-84D0-0591-FE22DCE4CF59}"/>
              </a:ext>
            </a:extLst>
          </p:cNvPr>
          <p:cNvSpPr txBox="1"/>
          <p:nvPr/>
        </p:nvSpPr>
        <p:spPr>
          <a:xfrm>
            <a:off x="438150" y="8562975"/>
            <a:ext cx="4791075" cy="1077218"/>
          </a:xfrm>
          <a:prstGeom prst="rect">
            <a:avLst/>
          </a:prstGeom>
          <a:noFill/>
        </p:spPr>
        <p:txBody>
          <a:bodyPr wrap="square" rtlCol="0">
            <a:spAutoFit/>
          </a:bodyPr>
          <a:lstStyle/>
          <a:p>
            <a:r>
              <a:rPr lang="en-US" sz="3200" dirty="0">
                <a:effectLst/>
                <a:latin typeface="Times New Roman" panose="02020603050405020304" pitchFamily="18" charset="0"/>
                <a:ea typeface="MS Mincho" panose="02020609040205080304" pitchFamily="49" charset="-128"/>
              </a:rPr>
              <a:t>(Dong et al., 2024; McCollum &amp; Kajs, 2007)</a:t>
            </a:r>
            <a:endParaRPr lang="en-CA" sz="3200" dirty="0"/>
          </a:p>
        </p:txBody>
      </p:sp>
    </p:spTree>
    <p:extLst>
      <p:ext uri="{BB962C8B-B14F-4D97-AF65-F5344CB8AC3E}">
        <p14:creationId xmlns:p14="http://schemas.microsoft.com/office/powerpoint/2010/main" val="8931423"/>
      </p:ext>
    </p:extLst>
  </p:cSld>
  <p:clrMapOvr>
    <a:masterClrMapping/>
  </p:clrMapOvr>
  <p:transition>
    <p:push/>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355AB2C36F03C40B6F690964CAC04D9" ma:contentTypeVersion="11" ma:contentTypeDescription="Create a new document." ma:contentTypeScope="" ma:versionID="9336d50aaa61ecb175b486305bf40b0f">
  <xsd:schema xmlns:xsd="http://www.w3.org/2001/XMLSchema" xmlns:xs="http://www.w3.org/2001/XMLSchema" xmlns:p="http://schemas.microsoft.com/office/2006/metadata/properties" xmlns:ns3="9f391952-835f-44b3-8631-9a286e0d1be7" targetNamespace="http://schemas.microsoft.com/office/2006/metadata/properties" ma:root="true" ma:fieldsID="ff5e6df07ac903dcdf1352a5f10a9876" ns3:_="">
    <xsd:import namespace="9f391952-835f-44b3-8631-9a286e0d1be7"/>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_activity"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f391952-835f-44b3-8631-9a286e0d1be7"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ystemTags" ma:index="13" nillable="true" ma:displayName="MediaServiceSystemTags" ma:hidden="true" ma:internalName="MediaServiceSystemTags" ma:readOnly="true">
      <xsd:simpleType>
        <xsd:restriction base="dms:Note"/>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_activity" ma:index="17" nillable="true" ma:displayName="_activity" ma:hidden="true" ma:internalName="_activity">
      <xsd:simpleType>
        <xsd:restriction base="dms:Note"/>
      </xsd:simpleType>
    </xsd:element>
    <xsd:element name="MediaLengthInSeconds" ma:index="18"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f391952-835f-44b3-8631-9a286e0d1be7" xsi:nil="true"/>
  </documentManagement>
</p:properties>
</file>

<file path=customXml/itemProps1.xml><?xml version="1.0" encoding="utf-8"?>
<ds:datastoreItem xmlns:ds="http://schemas.openxmlformats.org/officeDocument/2006/customXml" ds:itemID="{62F73B21-D3C5-467F-BB77-E7C70FCC339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f391952-835f-44b3-8631-9a286e0d1b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EE51C5D-7EDE-4EEF-9E18-93C52B2AD035}">
  <ds:schemaRefs>
    <ds:schemaRef ds:uri="http://schemas.microsoft.com/sharepoint/v3/contenttype/forms"/>
  </ds:schemaRefs>
</ds:datastoreItem>
</file>

<file path=customXml/itemProps3.xml><?xml version="1.0" encoding="utf-8"?>
<ds:datastoreItem xmlns:ds="http://schemas.openxmlformats.org/officeDocument/2006/customXml" ds:itemID="{25420466-2A5B-4FAA-BC3D-F072F4F9BC75}">
  <ds:schemaRefs>
    <ds:schemaRef ds:uri="http://schemas.microsoft.com/office/2006/documentManagement/types"/>
    <ds:schemaRef ds:uri="http://schemas.microsoft.com/office/2006/metadata/properties"/>
    <ds:schemaRef ds:uri="http://purl.org/dc/terms/"/>
    <ds:schemaRef ds:uri="http://purl.org/dc/dcmitype/"/>
    <ds:schemaRef ds:uri="http://purl.org/dc/elements/1.1/"/>
    <ds:schemaRef ds:uri="http://schemas.microsoft.com/office/infopath/2007/PartnerControls"/>
    <ds:schemaRef ds:uri="http://schemas.openxmlformats.org/package/2006/metadata/core-properties"/>
    <ds:schemaRef ds:uri="9f391952-835f-44b3-8631-9a286e0d1be7"/>
    <ds:schemaRef ds:uri="http://www.w3.org/XML/1998/namespace"/>
  </ds:schemaRefs>
</ds:datastoreItem>
</file>

<file path=docMetadata/LabelInfo.xml><?xml version="1.0" encoding="utf-8"?>
<clbl:labelList xmlns:clbl="http://schemas.microsoft.com/office/2020/mipLabelMetadata">
  <clbl:label id="{244e6ed2-339a-47f3-b95c-e45351c198b7}" enabled="0" method="" siteId="{244e6ed2-339a-47f3-b95c-e45351c198b7}" removed="1"/>
</clbl:labelList>
</file>

<file path=docProps/app.xml><?xml version="1.0" encoding="utf-8"?>
<Properties xmlns="http://schemas.openxmlformats.org/officeDocument/2006/extended-properties" xmlns:vt="http://schemas.openxmlformats.org/officeDocument/2006/docPropsVTypes">
  <TotalTime>113</TotalTime>
  <Words>3015</Words>
  <Application>Microsoft Office PowerPoint</Application>
  <PresentationFormat>Custom</PresentationFormat>
  <Paragraphs>296</Paragraphs>
  <Slides>32</Slides>
  <Notes>32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Times New Roman</vt:lpstr>
      <vt:lpstr>Courier Prime</vt:lpstr>
      <vt:lpstr>Calibri</vt:lpstr>
      <vt:lpstr>Aptos</vt:lpstr>
      <vt:lpstr>Alatsi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Catherine Gracey</dc:creator>
  <cp:lastModifiedBy>Catherine Gracey</cp:lastModifiedBy>
  <cp:revision>3</cp:revision>
  <cp:lastPrinted>2025-05-25T23:34:23Z</cp:lastPrinted>
  <dcterms:modified xsi:type="dcterms:W3CDTF">2025-05-26T18:23:12Z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0x0101007355AB2C36F03C40B6F690964CAC04D9</vt:lpwstr>
  </property>
</Properties>
</file>

<file path=docProps/thumbnail.jpeg>
</file>